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67" r:id="rId3"/>
    <p:sldId id="275" r:id="rId4"/>
    <p:sldId id="278" r:id="rId5"/>
    <p:sldId id="279" r:id="rId6"/>
    <p:sldId id="280" r:id="rId7"/>
    <p:sldId id="281" r:id="rId8"/>
    <p:sldId id="262" r:id="rId9"/>
    <p:sldId id="269" r:id="rId1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F4F"/>
    <a:srgbClr val="A83D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92" autoAdjust="0"/>
    <p:restoredTop sz="94660"/>
  </p:normalViewPr>
  <p:slideViewPr>
    <p:cSldViewPr snapToGrid="0" snapToObjects="1">
      <p:cViewPr varScale="1">
        <p:scale>
          <a:sx n="79" d="100"/>
          <a:sy n="79" d="100"/>
        </p:scale>
        <p:origin x="3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B69D9-DC73-4A2B-BA92-A2DC9B5B2E95}"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53C7D-797A-422B-9178-ED6B2652639F}" type="slidenum">
              <a:rPr lang="en-US" smtClean="0"/>
              <a:t>‹#›</a:t>
            </a:fld>
            <a:endParaRPr lang="en-US"/>
          </a:p>
        </p:txBody>
      </p:sp>
    </p:spTree>
    <p:extLst>
      <p:ext uri="{BB962C8B-B14F-4D97-AF65-F5344CB8AC3E}">
        <p14:creationId xmlns:p14="http://schemas.microsoft.com/office/powerpoint/2010/main" val="346339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53C7D-797A-422B-9178-ED6B2652639F}" type="slidenum">
              <a:rPr lang="en-US" smtClean="0"/>
              <a:t>8</a:t>
            </a:fld>
            <a:endParaRPr lang="en-US"/>
          </a:p>
        </p:txBody>
      </p:sp>
    </p:spTree>
    <p:extLst>
      <p:ext uri="{BB962C8B-B14F-4D97-AF65-F5344CB8AC3E}">
        <p14:creationId xmlns:p14="http://schemas.microsoft.com/office/powerpoint/2010/main" val="39111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ED982B9-4A5A-4D6E-B6D3-2FB946DD6E8D}"/>
              </a:ext>
            </a:extLst>
          </p:cNvPr>
          <p:cNvSpPr>
            <a:spLocks noGrp="1"/>
          </p:cNvSpPr>
          <p:nvPr>
            <p:ph type="dt" sz="half" idx="10"/>
          </p:nvPr>
        </p:nvSpPr>
        <p:spPr/>
        <p:txBody>
          <a:bodyPr/>
          <a:lstStyle>
            <a:lvl1pPr>
              <a:defRPr/>
            </a:lvl1pPr>
          </a:lstStyle>
          <a:p>
            <a:pPr>
              <a:defRPr/>
            </a:pPr>
            <a:fld id="{B6116444-AEE4-48CB-9EE1-02C0D2247F74}" type="datetime1">
              <a:rPr lang="en-US"/>
              <a:pPr>
                <a:defRPr/>
              </a:pPr>
              <a:t>2/6/2023</a:t>
            </a:fld>
            <a:endParaRPr lang="en-US" dirty="0"/>
          </a:p>
        </p:txBody>
      </p:sp>
      <p:sp>
        <p:nvSpPr>
          <p:cNvPr id="5" name="Footer Placeholder 4">
            <a:extLst>
              <a:ext uri="{FF2B5EF4-FFF2-40B4-BE49-F238E27FC236}">
                <a16:creationId xmlns:a16="http://schemas.microsoft.com/office/drawing/2014/main" id="{1D32E998-186E-4ACD-AA23-FB9EE75135D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078C979-393B-4361-94FE-2C1D5BAC7D1C}"/>
              </a:ext>
            </a:extLst>
          </p:cNvPr>
          <p:cNvSpPr>
            <a:spLocks noGrp="1"/>
          </p:cNvSpPr>
          <p:nvPr>
            <p:ph type="sldNum" sz="quarter" idx="12"/>
          </p:nvPr>
        </p:nvSpPr>
        <p:spPr/>
        <p:txBody>
          <a:bodyPr/>
          <a:lstStyle>
            <a:lvl1pPr>
              <a:defRPr/>
            </a:lvl1pPr>
          </a:lstStyle>
          <a:p>
            <a:fld id="{6F4747E2-84C4-42A8-A2F8-02ADB32049E3}" type="slidenum">
              <a:rPr lang="en-US" altLang="en-US"/>
              <a:pPr/>
              <a:t>‹#›</a:t>
            </a:fld>
            <a:endParaRPr lang="en-US" altLang="en-US" dirty="0"/>
          </a:p>
        </p:txBody>
      </p:sp>
    </p:spTree>
    <p:extLst>
      <p:ext uri="{BB962C8B-B14F-4D97-AF65-F5344CB8AC3E}">
        <p14:creationId xmlns:p14="http://schemas.microsoft.com/office/powerpoint/2010/main" val="124324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8D636-B923-4593-9E66-0E3A9EFCC16B}"/>
              </a:ext>
            </a:extLst>
          </p:cNvPr>
          <p:cNvSpPr>
            <a:spLocks noGrp="1"/>
          </p:cNvSpPr>
          <p:nvPr>
            <p:ph type="dt" sz="half" idx="10"/>
          </p:nvPr>
        </p:nvSpPr>
        <p:spPr/>
        <p:txBody>
          <a:bodyPr/>
          <a:lstStyle>
            <a:lvl1pPr>
              <a:defRPr/>
            </a:lvl1pPr>
          </a:lstStyle>
          <a:p>
            <a:pPr>
              <a:defRPr/>
            </a:pPr>
            <a:fld id="{CF999B49-FB14-491D-8B39-2FB19660921F}" type="datetime1">
              <a:rPr lang="en-US"/>
              <a:pPr>
                <a:defRPr/>
              </a:pPr>
              <a:t>2/6/2023</a:t>
            </a:fld>
            <a:endParaRPr lang="en-US" dirty="0"/>
          </a:p>
        </p:txBody>
      </p:sp>
      <p:sp>
        <p:nvSpPr>
          <p:cNvPr id="5" name="Footer Placeholder 4">
            <a:extLst>
              <a:ext uri="{FF2B5EF4-FFF2-40B4-BE49-F238E27FC236}">
                <a16:creationId xmlns:a16="http://schemas.microsoft.com/office/drawing/2014/main" id="{F72D02A1-91C0-487E-8AE5-727BE4C615F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833ABDC-39B2-40CE-8573-3E8797A07CF1}"/>
              </a:ext>
            </a:extLst>
          </p:cNvPr>
          <p:cNvSpPr>
            <a:spLocks noGrp="1"/>
          </p:cNvSpPr>
          <p:nvPr>
            <p:ph type="sldNum" sz="quarter" idx="12"/>
          </p:nvPr>
        </p:nvSpPr>
        <p:spPr/>
        <p:txBody>
          <a:bodyPr/>
          <a:lstStyle>
            <a:lvl1pPr>
              <a:defRPr/>
            </a:lvl1pPr>
          </a:lstStyle>
          <a:p>
            <a:fld id="{AE9B9726-AF18-4EA6-A336-860DBEB662DA}" type="slidenum">
              <a:rPr lang="en-US" altLang="en-US"/>
              <a:pPr/>
              <a:t>‹#›</a:t>
            </a:fld>
            <a:endParaRPr lang="en-US" altLang="en-US" dirty="0"/>
          </a:p>
        </p:txBody>
      </p:sp>
    </p:spTree>
    <p:extLst>
      <p:ext uri="{BB962C8B-B14F-4D97-AF65-F5344CB8AC3E}">
        <p14:creationId xmlns:p14="http://schemas.microsoft.com/office/powerpoint/2010/main" val="130294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DB425-F074-4B51-AAA3-160B7181DFDC}"/>
              </a:ext>
            </a:extLst>
          </p:cNvPr>
          <p:cNvSpPr>
            <a:spLocks noGrp="1"/>
          </p:cNvSpPr>
          <p:nvPr>
            <p:ph type="dt" sz="half" idx="10"/>
          </p:nvPr>
        </p:nvSpPr>
        <p:spPr/>
        <p:txBody>
          <a:bodyPr/>
          <a:lstStyle>
            <a:lvl1pPr>
              <a:defRPr/>
            </a:lvl1pPr>
          </a:lstStyle>
          <a:p>
            <a:pPr>
              <a:defRPr/>
            </a:pPr>
            <a:fld id="{9BC4960B-D2C1-4CD6-9B7A-317A8AF9758A}" type="datetime1">
              <a:rPr lang="en-US"/>
              <a:pPr>
                <a:defRPr/>
              </a:pPr>
              <a:t>2/6/2023</a:t>
            </a:fld>
            <a:endParaRPr lang="en-US" dirty="0"/>
          </a:p>
        </p:txBody>
      </p:sp>
      <p:sp>
        <p:nvSpPr>
          <p:cNvPr id="5" name="Footer Placeholder 4">
            <a:extLst>
              <a:ext uri="{FF2B5EF4-FFF2-40B4-BE49-F238E27FC236}">
                <a16:creationId xmlns:a16="http://schemas.microsoft.com/office/drawing/2014/main" id="{381F2CBB-C6BC-4CD6-AA53-DB706A92639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C8EE4DF-5FFE-410F-8B5D-DA2BD5832FA4}"/>
              </a:ext>
            </a:extLst>
          </p:cNvPr>
          <p:cNvSpPr>
            <a:spLocks noGrp="1"/>
          </p:cNvSpPr>
          <p:nvPr>
            <p:ph type="sldNum" sz="quarter" idx="12"/>
          </p:nvPr>
        </p:nvSpPr>
        <p:spPr/>
        <p:txBody>
          <a:bodyPr/>
          <a:lstStyle>
            <a:lvl1pPr>
              <a:defRPr/>
            </a:lvl1pPr>
          </a:lstStyle>
          <a:p>
            <a:fld id="{BEFC4102-D65A-4DFA-9527-9F595053D72B}" type="slidenum">
              <a:rPr lang="en-US" altLang="en-US"/>
              <a:pPr/>
              <a:t>‹#›</a:t>
            </a:fld>
            <a:endParaRPr lang="en-US" altLang="en-US" dirty="0"/>
          </a:p>
        </p:txBody>
      </p:sp>
    </p:spTree>
    <p:extLst>
      <p:ext uri="{BB962C8B-B14F-4D97-AF65-F5344CB8AC3E}">
        <p14:creationId xmlns:p14="http://schemas.microsoft.com/office/powerpoint/2010/main" val="585322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61650B9-36C6-4B2C-9373-8D8072E21BE0}"/>
              </a:ext>
            </a:extLst>
          </p:cNvPr>
          <p:cNvSpPr>
            <a:spLocks noGrp="1"/>
          </p:cNvSpPr>
          <p:nvPr>
            <p:ph type="dt" sz="half" idx="10"/>
          </p:nvPr>
        </p:nvSpPr>
        <p:spPr/>
        <p:txBody>
          <a:bodyPr/>
          <a:lstStyle>
            <a:lvl1pPr>
              <a:defRPr smtClean="0">
                <a:latin typeface="Arial" charset="0"/>
              </a:defRPr>
            </a:lvl1pPr>
          </a:lstStyle>
          <a:p>
            <a:pPr>
              <a:defRPr/>
            </a:pPr>
            <a:fld id="{18892A68-AF90-4A50-B946-664E3B98995E}" type="datetime1">
              <a:rPr lang="en-US"/>
              <a:pPr>
                <a:defRPr/>
              </a:pPr>
              <a:t>2/6/2023</a:t>
            </a:fld>
            <a:endParaRPr lang="en-US" dirty="0"/>
          </a:p>
        </p:txBody>
      </p:sp>
      <p:sp>
        <p:nvSpPr>
          <p:cNvPr id="3" name="Footer Placeholder 4">
            <a:extLst>
              <a:ext uri="{FF2B5EF4-FFF2-40B4-BE49-F238E27FC236}">
                <a16:creationId xmlns:a16="http://schemas.microsoft.com/office/drawing/2014/main" id="{8FDE4728-D568-476E-9523-18DEF0A147AC}"/>
              </a:ext>
            </a:extLst>
          </p:cNvPr>
          <p:cNvSpPr>
            <a:spLocks noGrp="1"/>
          </p:cNvSpPr>
          <p:nvPr>
            <p:ph type="ftr" sz="quarter" idx="11"/>
          </p:nvPr>
        </p:nvSpPr>
        <p:spPr/>
        <p:txBody>
          <a:bodyPr/>
          <a:lstStyle>
            <a:lvl1pPr>
              <a:defRPr>
                <a:latin typeface="Arial" charset="0"/>
                <a:ea typeface="ＭＳ Ｐゴシック" charset="-128"/>
                <a:cs typeface="ＭＳ Ｐゴシック" charset="-128"/>
              </a:defRPr>
            </a:lvl1pPr>
          </a:lstStyle>
          <a:p>
            <a:pPr>
              <a:defRPr/>
            </a:pPr>
            <a:endParaRPr lang="en-US" dirty="0"/>
          </a:p>
        </p:txBody>
      </p:sp>
      <p:sp>
        <p:nvSpPr>
          <p:cNvPr id="4" name="Slide Number Placeholder 5">
            <a:extLst>
              <a:ext uri="{FF2B5EF4-FFF2-40B4-BE49-F238E27FC236}">
                <a16:creationId xmlns:a16="http://schemas.microsoft.com/office/drawing/2014/main" id="{77E748D0-AE75-481F-94A2-BF4B54A17B6B}"/>
              </a:ext>
            </a:extLst>
          </p:cNvPr>
          <p:cNvSpPr>
            <a:spLocks noGrp="1"/>
          </p:cNvSpPr>
          <p:nvPr>
            <p:ph type="sldNum" sz="quarter" idx="12"/>
          </p:nvPr>
        </p:nvSpPr>
        <p:spPr/>
        <p:txBody>
          <a:bodyPr/>
          <a:lstStyle>
            <a:lvl1pPr>
              <a:defRPr>
                <a:latin typeface="Arial" panose="020B0604020202020204" pitchFamily="34" charset="0"/>
              </a:defRPr>
            </a:lvl1pPr>
          </a:lstStyle>
          <a:p>
            <a:fld id="{B5327DB1-4006-4D49-9F8E-39B8FD040603}" type="slidenum">
              <a:rPr lang="en-US" altLang="en-US"/>
              <a:pPr/>
              <a:t>‹#›</a:t>
            </a:fld>
            <a:endParaRPr lang="en-US" altLang="en-US" dirty="0"/>
          </a:p>
        </p:txBody>
      </p:sp>
    </p:spTree>
    <p:extLst>
      <p:ext uri="{BB962C8B-B14F-4D97-AF65-F5344CB8AC3E}">
        <p14:creationId xmlns:p14="http://schemas.microsoft.com/office/powerpoint/2010/main" val="366054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9C86ED-4633-4D6F-9730-5CCC84A8D581}"/>
              </a:ext>
            </a:extLst>
          </p:cNvPr>
          <p:cNvSpPr>
            <a:spLocks noGrp="1"/>
          </p:cNvSpPr>
          <p:nvPr>
            <p:ph type="dt" sz="half" idx="10"/>
          </p:nvPr>
        </p:nvSpPr>
        <p:spPr/>
        <p:txBody>
          <a:bodyPr/>
          <a:lstStyle>
            <a:lvl1pPr>
              <a:defRPr smtClean="0">
                <a:latin typeface="Arial" charset="0"/>
              </a:defRPr>
            </a:lvl1pPr>
          </a:lstStyle>
          <a:p>
            <a:pPr>
              <a:defRPr/>
            </a:pPr>
            <a:fld id="{46B900D8-FE4C-4F7D-95DC-0521D718DCFC}" type="datetime1">
              <a:rPr lang="en-US"/>
              <a:pPr>
                <a:defRPr/>
              </a:pPr>
              <a:t>2/6/2023</a:t>
            </a:fld>
            <a:endParaRPr lang="en-US" dirty="0"/>
          </a:p>
        </p:txBody>
      </p:sp>
      <p:sp>
        <p:nvSpPr>
          <p:cNvPr id="3" name="Footer Placeholder 4">
            <a:extLst>
              <a:ext uri="{FF2B5EF4-FFF2-40B4-BE49-F238E27FC236}">
                <a16:creationId xmlns:a16="http://schemas.microsoft.com/office/drawing/2014/main" id="{21C1B037-02FC-4EEC-A71D-CF3B112C4C5D}"/>
              </a:ext>
            </a:extLst>
          </p:cNvPr>
          <p:cNvSpPr>
            <a:spLocks noGrp="1"/>
          </p:cNvSpPr>
          <p:nvPr>
            <p:ph type="ftr" sz="quarter" idx="11"/>
          </p:nvPr>
        </p:nvSpPr>
        <p:spPr/>
        <p:txBody>
          <a:bodyPr/>
          <a:lstStyle>
            <a:lvl1pPr>
              <a:defRPr>
                <a:latin typeface="Arial" charset="0"/>
                <a:ea typeface="ＭＳ Ｐゴシック" charset="-128"/>
                <a:cs typeface="ＭＳ Ｐゴシック" charset="-128"/>
              </a:defRPr>
            </a:lvl1pPr>
          </a:lstStyle>
          <a:p>
            <a:pPr>
              <a:defRPr/>
            </a:pPr>
            <a:endParaRPr lang="en-US" dirty="0"/>
          </a:p>
        </p:txBody>
      </p:sp>
      <p:sp>
        <p:nvSpPr>
          <p:cNvPr id="4" name="Slide Number Placeholder 5">
            <a:extLst>
              <a:ext uri="{FF2B5EF4-FFF2-40B4-BE49-F238E27FC236}">
                <a16:creationId xmlns:a16="http://schemas.microsoft.com/office/drawing/2014/main" id="{5FCA47F8-7873-42C5-BDC8-86125066F0CC}"/>
              </a:ext>
            </a:extLst>
          </p:cNvPr>
          <p:cNvSpPr>
            <a:spLocks noGrp="1"/>
          </p:cNvSpPr>
          <p:nvPr>
            <p:ph type="sldNum" sz="quarter" idx="12"/>
          </p:nvPr>
        </p:nvSpPr>
        <p:spPr/>
        <p:txBody>
          <a:bodyPr/>
          <a:lstStyle>
            <a:lvl1pPr>
              <a:defRPr>
                <a:latin typeface="Arial" panose="020B0604020202020204" pitchFamily="34" charset="0"/>
              </a:defRPr>
            </a:lvl1pPr>
          </a:lstStyle>
          <a:p>
            <a:fld id="{E0AECEB2-BA67-4DA7-9ED1-C3A90B87AD72}" type="slidenum">
              <a:rPr lang="en-US" altLang="en-US"/>
              <a:pPr/>
              <a:t>‹#›</a:t>
            </a:fld>
            <a:endParaRPr lang="en-US" altLang="en-US" dirty="0"/>
          </a:p>
        </p:txBody>
      </p:sp>
    </p:spTree>
    <p:extLst>
      <p:ext uri="{BB962C8B-B14F-4D97-AF65-F5344CB8AC3E}">
        <p14:creationId xmlns:p14="http://schemas.microsoft.com/office/powerpoint/2010/main" val="31320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F450F-633E-45F3-9B4C-A3186070D6FF}"/>
              </a:ext>
            </a:extLst>
          </p:cNvPr>
          <p:cNvSpPr>
            <a:spLocks noGrp="1"/>
          </p:cNvSpPr>
          <p:nvPr>
            <p:ph type="dt" sz="half" idx="10"/>
          </p:nvPr>
        </p:nvSpPr>
        <p:spPr/>
        <p:txBody>
          <a:bodyPr/>
          <a:lstStyle>
            <a:lvl1pPr>
              <a:defRPr/>
            </a:lvl1pPr>
          </a:lstStyle>
          <a:p>
            <a:pPr>
              <a:defRPr/>
            </a:pPr>
            <a:fld id="{4A3AFC50-82C3-44F5-83AC-4061132D78D0}" type="datetime1">
              <a:rPr lang="en-US"/>
              <a:pPr>
                <a:defRPr/>
              </a:pPr>
              <a:t>2/6/2023</a:t>
            </a:fld>
            <a:endParaRPr lang="en-US" dirty="0"/>
          </a:p>
        </p:txBody>
      </p:sp>
      <p:sp>
        <p:nvSpPr>
          <p:cNvPr id="5" name="Footer Placeholder 4">
            <a:extLst>
              <a:ext uri="{FF2B5EF4-FFF2-40B4-BE49-F238E27FC236}">
                <a16:creationId xmlns:a16="http://schemas.microsoft.com/office/drawing/2014/main" id="{4D1E9883-B67F-4830-940D-481D6648B73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238D7D4-1F4B-4F11-BBBE-13DE7B344EA1}"/>
              </a:ext>
            </a:extLst>
          </p:cNvPr>
          <p:cNvSpPr>
            <a:spLocks noGrp="1"/>
          </p:cNvSpPr>
          <p:nvPr>
            <p:ph type="sldNum" sz="quarter" idx="12"/>
          </p:nvPr>
        </p:nvSpPr>
        <p:spPr/>
        <p:txBody>
          <a:bodyPr/>
          <a:lstStyle>
            <a:lvl1pPr>
              <a:defRPr/>
            </a:lvl1pPr>
          </a:lstStyle>
          <a:p>
            <a:fld id="{12663384-DA34-4E05-9ACD-6057BBCDC75D}" type="slidenum">
              <a:rPr lang="en-US" altLang="en-US"/>
              <a:pPr/>
              <a:t>‹#›</a:t>
            </a:fld>
            <a:endParaRPr lang="en-US" altLang="en-US" dirty="0"/>
          </a:p>
        </p:txBody>
      </p:sp>
    </p:spTree>
    <p:extLst>
      <p:ext uri="{BB962C8B-B14F-4D97-AF65-F5344CB8AC3E}">
        <p14:creationId xmlns:p14="http://schemas.microsoft.com/office/powerpoint/2010/main" val="14199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6967C-0BC2-47D9-80BA-ABE7968B7564}"/>
              </a:ext>
            </a:extLst>
          </p:cNvPr>
          <p:cNvSpPr>
            <a:spLocks noGrp="1"/>
          </p:cNvSpPr>
          <p:nvPr>
            <p:ph type="dt" sz="half" idx="10"/>
          </p:nvPr>
        </p:nvSpPr>
        <p:spPr/>
        <p:txBody>
          <a:bodyPr/>
          <a:lstStyle>
            <a:lvl1pPr>
              <a:defRPr/>
            </a:lvl1pPr>
          </a:lstStyle>
          <a:p>
            <a:pPr>
              <a:defRPr/>
            </a:pPr>
            <a:fld id="{649106AE-5B94-4273-8A88-3AA32185DA1D}" type="datetime1">
              <a:rPr lang="en-US"/>
              <a:pPr>
                <a:defRPr/>
              </a:pPr>
              <a:t>2/6/2023</a:t>
            </a:fld>
            <a:endParaRPr lang="en-US" dirty="0"/>
          </a:p>
        </p:txBody>
      </p:sp>
      <p:sp>
        <p:nvSpPr>
          <p:cNvPr id="5" name="Footer Placeholder 4">
            <a:extLst>
              <a:ext uri="{FF2B5EF4-FFF2-40B4-BE49-F238E27FC236}">
                <a16:creationId xmlns:a16="http://schemas.microsoft.com/office/drawing/2014/main" id="{F3511ED2-B2E6-46F6-A646-D49689BF69B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6342557-4460-4B19-B676-189F975D348E}"/>
              </a:ext>
            </a:extLst>
          </p:cNvPr>
          <p:cNvSpPr>
            <a:spLocks noGrp="1"/>
          </p:cNvSpPr>
          <p:nvPr>
            <p:ph type="sldNum" sz="quarter" idx="12"/>
          </p:nvPr>
        </p:nvSpPr>
        <p:spPr/>
        <p:txBody>
          <a:bodyPr/>
          <a:lstStyle>
            <a:lvl1pPr>
              <a:defRPr/>
            </a:lvl1pPr>
          </a:lstStyle>
          <a:p>
            <a:fld id="{B561E93C-F48D-44A8-AC8A-AAB9B3404FDB}" type="slidenum">
              <a:rPr lang="en-US" altLang="en-US"/>
              <a:pPr/>
              <a:t>‹#›</a:t>
            </a:fld>
            <a:endParaRPr lang="en-US" altLang="en-US" dirty="0"/>
          </a:p>
        </p:txBody>
      </p:sp>
    </p:spTree>
    <p:extLst>
      <p:ext uri="{BB962C8B-B14F-4D97-AF65-F5344CB8AC3E}">
        <p14:creationId xmlns:p14="http://schemas.microsoft.com/office/powerpoint/2010/main" val="207410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94A6564-B6AC-46C9-BE32-8DCC410133AB}"/>
              </a:ext>
            </a:extLst>
          </p:cNvPr>
          <p:cNvSpPr>
            <a:spLocks noGrp="1"/>
          </p:cNvSpPr>
          <p:nvPr>
            <p:ph type="dt" sz="half" idx="10"/>
          </p:nvPr>
        </p:nvSpPr>
        <p:spPr/>
        <p:txBody>
          <a:bodyPr/>
          <a:lstStyle>
            <a:lvl1pPr>
              <a:defRPr/>
            </a:lvl1pPr>
          </a:lstStyle>
          <a:p>
            <a:pPr>
              <a:defRPr/>
            </a:pPr>
            <a:fld id="{0D973582-AD05-4D3B-AF1C-DC56E9568039}" type="datetime1">
              <a:rPr lang="en-US"/>
              <a:pPr>
                <a:defRPr/>
              </a:pPr>
              <a:t>2/6/2023</a:t>
            </a:fld>
            <a:endParaRPr lang="en-US" dirty="0"/>
          </a:p>
        </p:txBody>
      </p:sp>
      <p:sp>
        <p:nvSpPr>
          <p:cNvPr id="6" name="Footer Placeholder 4">
            <a:extLst>
              <a:ext uri="{FF2B5EF4-FFF2-40B4-BE49-F238E27FC236}">
                <a16:creationId xmlns:a16="http://schemas.microsoft.com/office/drawing/2014/main" id="{BCF90DBC-E254-4FA3-BFF7-7F3060C51807}"/>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CCE5594-A0F6-415F-A2CC-C13C590F1E65}"/>
              </a:ext>
            </a:extLst>
          </p:cNvPr>
          <p:cNvSpPr>
            <a:spLocks noGrp="1"/>
          </p:cNvSpPr>
          <p:nvPr>
            <p:ph type="sldNum" sz="quarter" idx="12"/>
          </p:nvPr>
        </p:nvSpPr>
        <p:spPr/>
        <p:txBody>
          <a:bodyPr/>
          <a:lstStyle>
            <a:lvl1pPr>
              <a:defRPr/>
            </a:lvl1pPr>
          </a:lstStyle>
          <a:p>
            <a:fld id="{0EA70F3D-C2E0-44FD-995A-85DA3ECFC4BA}" type="slidenum">
              <a:rPr lang="en-US" altLang="en-US"/>
              <a:pPr/>
              <a:t>‹#›</a:t>
            </a:fld>
            <a:endParaRPr lang="en-US" altLang="en-US" dirty="0"/>
          </a:p>
        </p:txBody>
      </p:sp>
    </p:spTree>
    <p:extLst>
      <p:ext uri="{BB962C8B-B14F-4D97-AF65-F5344CB8AC3E}">
        <p14:creationId xmlns:p14="http://schemas.microsoft.com/office/powerpoint/2010/main" val="23501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B1305DC-A540-42D2-8E14-0FE6EF825CA4}"/>
              </a:ext>
            </a:extLst>
          </p:cNvPr>
          <p:cNvSpPr>
            <a:spLocks noGrp="1"/>
          </p:cNvSpPr>
          <p:nvPr>
            <p:ph type="dt" sz="half" idx="10"/>
          </p:nvPr>
        </p:nvSpPr>
        <p:spPr/>
        <p:txBody>
          <a:bodyPr/>
          <a:lstStyle>
            <a:lvl1pPr>
              <a:defRPr/>
            </a:lvl1pPr>
          </a:lstStyle>
          <a:p>
            <a:pPr>
              <a:defRPr/>
            </a:pPr>
            <a:fld id="{B8354184-AA23-49AB-AA2B-A8A6D18323B9}" type="datetime1">
              <a:rPr lang="en-US"/>
              <a:pPr>
                <a:defRPr/>
              </a:pPr>
              <a:t>2/6/2023</a:t>
            </a:fld>
            <a:endParaRPr lang="en-US" dirty="0"/>
          </a:p>
        </p:txBody>
      </p:sp>
      <p:sp>
        <p:nvSpPr>
          <p:cNvPr id="8" name="Footer Placeholder 4">
            <a:extLst>
              <a:ext uri="{FF2B5EF4-FFF2-40B4-BE49-F238E27FC236}">
                <a16:creationId xmlns:a16="http://schemas.microsoft.com/office/drawing/2014/main" id="{02DBF025-E026-4971-A8C6-0F9EA40B2C79}"/>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6A87E39-5B68-432A-A59A-21CB86FA3BE3}"/>
              </a:ext>
            </a:extLst>
          </p:cNvPr>
          <p:cNvSpPr>
            <a:spLocks noGrp="1"/>
          </p:cNvSpPr>
          <p:nvPr>
            <p:ph type="sldNum" sz="quarter" idx="12"/>
          </p:nvPr>
        </p:nvSpPr>
        <p:spPr/>
        <p:txBody>
          <a:bodyPr/>
          <a:lstStyle>
            <a:lvl1pPr>
              <a:defRPr/>
            </a:lvl1pPr>
          </a:lstStyle>
          <a:p>
            <a:fld id="{FFCAABFB-7B16-4B3D-8032-504DC2DD0A3E}" type="slidenum">
              <a:rPr lang="en-US" altLang="en-US"/>
              <a:pPr/>
              <a:t>‹#›</a:t>
            </a:fld>
            <a:endParaRPr lang="en-US" altLang="en-US" dirty="0"/>
          </a:p>
        </p:txBody>
      </p:sp>
    </p:spTree>
    <p:extLst>
      <p:ext uri="{BB962C8B-B14F-4D97-AF65-F5344CB8AC3E}">
        <p14:creationId xmlns:p14="http://schemas.microsoft.com/office/powerpoint/2010/main" val="243207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BAF39BE-6667-45B5-90D4-CDD7E0572437}"/>
              </a:ext>
            </a:extLst>
          </p:cNvPr>
          <p:cNvSpPr>
            <a:spLocks noGrp="1"/>
          </p:cNvSpPr>
          <p:nvPr>
            <p:ph type="dt" sz="half" idx="10"/>
          </p:nvPr>
        </p:nvSpPr>
        <p:spPr/>
        <p:txBody>
          <a:bodyPr/>
          <a:lstStyle>
            <a:lvl1pPr>
              <a:defRPr/>
            </a:lvl1pPr>
          </a:lstStyle>
          <a:p>
            <a:pPr>
              <a:defRPr/>
            </a:pPr>
            <a:fld id="{CB1E8914-76DD-42EB-A7F5-D5C239674828}" type="datetime1">
              <a:rPr lang="en-US"/>
              <a:pPr>
                <a:defRPr/>
              </a:pPr>
              <a:t>2/6/2023</a:t>
            </a:fld>
            <a:endParaRPr lang="en-US" dirty="0"/>
          </a:p>
        </p:txBody>
      </p:sp>
      <p:sp>
        <p:nvSpPr>
          <p:cNvPr id="4" name="Footer Placeholder 4">
            <a:extLst>
              <a:ext uri="{FF2B5EF4-FFF2-40B4-BE49-F238E27FC236}">
                <a16:creationId xmlns:a16="http://schemas.microsoft.com/office/drawing/2014/main" id="{877E8486-B983-4B7C-B8CA-0F90A75DEEBA}"/>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2F6F9C54-A84F-4E3A-8E1D-56F9C52DBEB5}"/>
              </a:ext>
            </a:extLst>
          </p:cNvPr>
          <p:cNvSpPr>
            <a:spLocks noGrp="1"/>
          </p:cNvSpPr>
          <p:nvPr>
            <p:ph type="sldNum" sz="quarter" idx="12"/>
          </p:nvPr>
        </p:nvSpPr>
        <p:spPr/>
        <p:txBody>
          <a:bodyPr/>
          <a:lstStyle>
            <a:lvl1pPr>
              <a:defRPr/>
            </a:lvl1pPr>
          </a:lstStyle>
          <a:p>
            <a:fld id="{F1B97A4B-B0A2-4FEE-B89B-A8CA64BF1BCF}" type="slidenum">
              <a:rPr lang="en-US" altLang="en-US"/>
              <a:pPr/>
              <a:t>‹#›</a:t>
            </a:fld>
            <a:endParaRPr lang="en-US" altLang="en-US" dirty="0"/>
          </a:p>
        </p:txBody>
      </p:sp>
    </p:spTree>
    <p:extLst>
      <p:ext uri="{BB962C8B-B14F-4D97-AF65-F5344CB8AC3E}">
        <p14:creationId xmlns:p14="http://schemas.microsoft.com/office/powerpoint/2010/main" val="98725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EF2D43E-B952-4D2E-A523-83986ED63BE6}"/>
              </a:ext>
            </a:extLst>
          </p:cNvPr>
          <p:cNvSpPr>
            <a:spLocks noGrp="1"/>
          </p:cNvSpPr>
          <p:nvPr>
            <p:ph type="dt" sz="half" idx="10"/>
          </p:nvPr>
        </p:nvSpPr>
        <p:spPr/>
        <p:txBody>
          <a:bodyPr/>
          <a:lstStyle>
            <a:lvl1pPr>
              <a:defRPr/>
            </a:lvl1pPr>
          </a:lstStyle>
          <a:p>
            <a:pPr>
              <a:defRPr/>
            </a:pPr>
            <a:fld id="{0B1B64E3-BDA4-4C2A-B6B7-9708FB2E2026}" type="datetime1">
              <a:rPr lang="en-US"/>
              <a:pPr>
                <a:defRPr/>
              </a:pPr>
              <a:t>2/6/2023</a:t>
            </a:fld>
            <a:endParaRPr lang="en-US" dirty="0"/>
          </a:p>
        </p:txBody>
      </p:sp>
      <p:sp>
        <p:nvSpPr>
          <p:cNvPr id="3" name="Footer Placeholder 4">
            <a:extLst>
              <a:ext uri="{FF2B5EF4-FFF2-40B4-BE49-F238E27FC236}">
                <a16:creationId xmlns:a16="http://schemas.microsoft.com/office/drawing/2014/main" id="{3B0A28CF-693C-484B-A8A5-3AC4BE633EF5}"/>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5D7E11C2-5EBB-4654-A15B-B114BE78353E}"/>
              </a:ext>
            </a:extLst>
          </p:cNvPr>
          <p:cNvSpPr>
            <a:spLocks noGrp="1"/>
          </p:cNvSpPr>
          <p:nvPr>
            <p:ph type="sldNum" sz="quarter" idx="12"/>
          </p:nvPr>
        </p:nvSpPr>
        <p:spPr/>
        <p:txBody>
          <a:bodyPr/>
          <a:lstStyle>
            <a:lvl1pPr>
              <a:defRPr/>
            </a:lvl1pPr>
          </a:lstStyle>
          <a:p>
            <a:fld id="{AED0F275-2932-48B5-93A1-4F068A749021}" type="slidenum">
              <a:rPr lang="en-US" altLang="en-US"/>
              <a:pPr/>
              <a:t>‹#›</a:t>
            </a:fld>
            <a:endParaRPr lang="en-US" altLang="en-US" dirty="0"/>
          </a:p>
        </p:txBody>
      </p:sp>
    </p:spTree>
    <p:extLst>
      <p:ext uri="{BB962C8B-B14F-4D97-AF65-F5344CB8AC3E}">
        <p14:creationId xmlns:p14="http://schemas.microsoft.com/office/powerpoint/2010/main" val="367259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326F799-41AC-4158-BDD2-764BA3D4AB3C}"/>
              </a:ext>
            </a:extLst>
          </p:cNvPr>
          <p:cNvSpPr>
            <a:spLocks noGrp="1"/>
          </p:cNvSpPr>
          <p:nvPr>
            <p:ph type="dt" sz="half" idx="10"/>
          </p:nvPr>
        </p:nvSpPr>
        <p:spPr/>
        <p:txBody>
          <a:bodyPr/>
          <a:lstStyle>
            <a:lvl1pPr>
              <a:defRPr/>
            </a:lvl1pPr>
          </a:lstStyle>
          <a:p>
            <a:pPr>
              <a:defRPr/>
            </a:pPr>
            <a:fld id="{269936FC-5142-452B-8C49-8526EEA309DD}" type="datetime1">
              <a:rPr lang="en-US"/>
              <a:pPr>
                <a:defRPr/>
              </a:pPr>
              <a:t>2/6/2023</a:t>
            </a:fld>
            <a:endParaRPr lang="en-US" dirty="0"/>
          </a:p>
        </p:txBody>
      </p:sp>
      <p:sp>
        <p:nvSpPr>
          <p:cNvPr id="6" name="Footer Placeholder 4">
            <a:extLst>
              <a:ext uri="{FF2B5EF4-FFF2-40B4-BE49-F238E27FC236}">
                <a16:creationId xmlns:a16="http://schemas.microsoft.com/office/drawing/2014/main" id="{0CF9FBA8-DB5B-4C3A-9C4B-653564C5E39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777BFB1-593D-415F-8D1D-92B69302E4A0}"/>
              </a:ext>
            </a:extLst>
          </p:cNvPr>
          <p:cNvSpPr>
            <a:spLocks noGrp="1"/>
          </p:cNvSpPr>
          <p:nvPr>
            <p:ph type="sldNum" sz="quarter" idx="12"/>
          </p:nvPr>
        </p:nvSpPr>
        <p:spPr/>
        <p:txBody>
          <a:bodyPr/>
          <a:lstStyle>
            <a:lvl1pPr>
              <a:defRPr/>
            </a:lvl1pPr>
          </a:lstStyle>
          <a:p>
            <a:fld id="{E0D08715-092A-4506-A6D9-17E97B817898}" type="slidenum">
              <a:rPr lang="en-US" altLang="en-US"/>
              <a:pPr/>
              <a:t>‹#›</a:t>
            </a:fld>
            <a:endParaRPr lang="en-US" altLang="en-US" dirty="0"/>
          </a:p>
        </p:txBody>
      </p:sp>
    </p:spTree>
    <p:extLst>
      <p:ext uri="{BB962C8B-B14F-4D97-AF65-F5344CB8AC3E}">
        <p14:creationId xmlns:p14="http://schemas.microsoft.com/office/powerpoint/2010/main" val="328407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F6F937C-960F-4957-8A5D-C3F7DB3CCD33}"/>
              </a:ext>
            </a:extLst>
          </p:cNvPr>
          <p:cNvSpPr>
            <a:spLocks noGrp="1"/>
          </p:cNvSpPr>
          <p:nvPr>
            <p:ph type="dt" sz="half" idx="10"/>
          </p:nvPr>
        </p:nvSpPr>
        <p:spPr/>
        <p:txBody>
          <a:bodyPr/>
          <a:lstStyle>
            <a:lvl1pPr>
              <a:defRPr/>
            </a:lvl1pPr>
          </a:lstStyle>
          <a:p>
            <a:pPr>
              <a:defRPr/>
            </a:pPr>
            <a:fld id="{EA153CCB-E829-4ADE-9C1B-CDD360B3C2F1}" type="datetime1">
              <a:rPr lang="en-US"/>
              <a:pPr>
                <a:defRPr/>
              </a:pPr>
              <a:t>2/6/2023</a:t>
            </a:fld>
            <a:endParaRPr lang="en-US" dirty="0"/>
          </a:p>
        </p:txBody>
      </p:sp>
      <p:sp>
        <p:nvSpPr>
          <p:cNvPr id="6" name="Footer Placeholder 4">
            <a:extLst>
              <a:ext uri="{FF2B5EF4-FFF2-40B4-BE49-F238E27FC236}">
                <a16:creationId xmlns:a16="http://schemas.microsoft.com/office/drawing/2014/main" id="{E4F86CEE-EBD2-41D1-A3B9-6A0D0D37A9A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3BCF23B-6F16-4E54-9794-2EC23870CAE1}"/>
              </a:ext>
            </a:extLst>
          </p:cNvPr>
          <p:cNvSpPr>
            <a:spLocks noGrp="1"/>
          </p:cNvSpPr>
          <p:nvPr>
            <p:ph type="sldNum" sz="quarter" idx="12"/>
          </p:nvPr>
        </p:nvSpPr>
        <p:spPr/>
        <p:txBody>
          <a:bodyPr/>
          <a:lstStyle>
            <a:lvl1pPr>
              <a:defRPr/>
            </a:lvl1pPr>
          </a:lstStyle>
          <a:p>
            <a:fld id="{3C64DDF6-0B3D-458F-A2B1-D21C0E4DE6DB}" type="slidenum">
              <a:rPr lang="en-US" altLang="en-US"/>
              <a:pPr/>
              <a:t>‹#›</a:t>
            </a:fld>
            <a:endParaRPr lang="en-US" altLang="en-US" dirty="0"/>
          </a:p>
        </p:txBody>
      </p:sp>
    </p:spTree>
    <p:extLst>
      <p:ext uri="{BB962C8B-B14F-4D97-AF65-F5344CB8AC3E}">
        <p14:creationId xmlns:p14="http://schemas.microsoft.com/office/powerpoint/2010/main" val="11190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388E8E-4635-471F-9A64-D39B241DBCA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977793A-5129-49EE-AE88-B89CD28D5E4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AEC1FF-D9B7-4F6F-84EA-CC253B0B180F}"/>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ea typeface="ＭＳ Ｐゴシック" charset="-128"/>
              </a:defRPr>
            </a:lvl1pPr>
          </a:lstStyle>
          <a:p>
            <a:pPr>
              <a:defRPr/>
            </a:pPr>
            <a:fld id="{CE6BF3DE-6915-4AD7-B229-AE7CCB935F08}" type="datetime1">
              <a:rPr lang="en-US"/>
              <a:pPr>
                <a:defRPr/>
              </a:pPr>
              <a:t>2/6/2023</a:t>
            </a:fld>
            <a:endParaRPr lang="en-US" dirty="0"/>
          </a:p>
        </p:txBody>
      </p:sp>
      <p:sp>
        <p:nvSpPr>
          <p:cNvPr id="5" name="Footer Placeholder 4">
            <a:extLst>
              <a:ext uri="{FF2B5EF4-FFF2-40B4-BE49-F238E27FC236}">
                <a16:creationId xmlns:a16="http://schemas.microsoft.com/office/drawing/2014/main" id="{12C84B3D-8AD1-4633-A43D-B563CBAC640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a:extLst>
              <a:ext uri="{FF2B5EF4-FFF2-40B4-BE49-F238E27FC236}">
                <a16:creationId xmlns:a16="http://schemas.microsoft.com/office/drawing/2014/main" id="{70BE8E28-3E2B-47A7-8468-7F691C6A144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7BC8DBF-4DF2-41DD-A8E6-40FED608BB70}" type="slidenum">
              <a:rPr lang="en-US" altLang="en-US"/>
              <a:pPr/>
              <a:t>‹#›</a:t>
            </a:fld>
            <a:endParaRPr lang="en-US" altLang="en-US" dirty="0"/>
          </a:p>
        </p:txBody>
      </p:sp>
      <p:pic>
        <p:nvPicPr>
          <p:cNvPr id="1031" name="Picture 3" descr="U of A Division of Agriculture Research and Extension University of Arkansas System">
            <a:extLst>
              <a:ext uri="{FF2B5EF4-FFF2-40B4-BE49-F238E27FC236}">
                <a16:creationId xmlns:a16="http://schemas.microsoft.com/office/drawing/2014/main" id="{ECBE4E9B-9B36-4F49-B228-944D8B0391AE}"/>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240463"/>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yassettag.com/assettiger"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aaesbusinessoffice.uada.edu/property-account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a:extLst>
              <a:ext uri="{FF2B5EF4-FFF2-40B4-BE49-F238E27FC236}">
                <a16:creationId xmlns:a16="http://schemas.microsoft.com/office/drawing/2014/main" id="{89D70A43-B1CA-4B20-BC5D-6E6452601C22}"/>
              </a:ext>
            </a:extLst>
          </p:cNvPr>
          <p:cNvSpPr txBox="1">
            <a:spLocks noChangeArrowheads="1"/>
          </p:cNvSpPr>
          <p:nvPr/>
        </p:nvSpPr>
        <p:spPr bwMode="auto">
          <a:xfrm>
            <a:off x="0" y="425224"/>
            <a:ext cx="1219199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8000" u="dbl" dirty="0">
                <a:solidFill>
                  <a:srgbClr val="4F4F4F"/>
                </a:solidFill>
                <a:uFill>
                  <a:solidFill>
                    <a:srgbClr val="800000"/>
                  </a:solidFill>
                </a:uFill>
                <a:latin typeface="Arial Black" panose="020B0A04020102020204" pitchFamily="34" charset="0"/>
              </a:rPr>
              <a:t>Inventory Tools: </a:t>
            </a:r>
          </a:p>
          <a:p>
            <a:pPr algn="ctr"/>
            <a:r>
              <a:rPr lang="en-US" altLang="en-US" sz="8000" u="dbl" dirty="0">
                <a:solidFill>
                  <a:srgbClr val="4F4F4F"/>
                </a:solidFill>
                <a:uFill>
                  <a:solidFill>
                    <a:srgbClr val="800000"/>
                  </a:solidFill>
                </a:uFill>
                <a:latin typeface="Arial Black" panose="020B0A04020102020204" pitchFamily="34" charset="0"/>
              </a:rPr>
              <a:t>How to use </a:t>
            </a:r>
          </a:p>
          <a:p>
            <a:pPr algn="ctr"/>
            <a:r>
              <a:rPr lang="en-US" altLang="en-US" sz="8000" u="dbl" dirty="0">
                <a:solidFill>
                  <a:srgbClr val="4F4F4F"/>
                </a:solidFill>
                <a:uFill>
                  <a:solidFill>
                    <a:srgbClr val="800000"/>
                  </a:solidFill>
                </a:uFill>
                <a:latin typeface="Arial Black" panose="020B0A04020102020204" pitchFamily="34" charset="0"/>
              </a:rPr>
              <a:t>Asset Tiger</a:t>
            </a:r>
          </a:p>
        </p:txBody>
      </p:sp>
      <p:sp>
        <p:nvSpPr>
          <p:cNvPr id="4100" name="Text Box 3">
            <a:extLst>
              <a:ext uri="{FF2B5EF4-FFF2-40B4-BE49-F238E27FC236}">
                <a16:creationId xmlns:a16="http://schemas.microsoft.com/office/drawing/2014/main" id="{791577D3-1590-4B8E-BDFB-A039CCF7F3EA}"/>
              </a:ext>
            </a:extLst>
          </p:cNvPr>
          <p:cNvSpPr txBox="1">
            <a:spLocks noChangeArrowheads="1"/>
          </p:cNvSpPr>
          <p:nvPr/>
        </p:nvSpPr>
        <p:spPr bwMode="auto">
          <a:xfrm>
            <a:off x="75306" y="4967765"/>
            <a:ext cx="120055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sz="2800" dirty="0">
              <a:latin typeface="Calibri" panose="020F0502020204030204" pitchFamily="34" charset="0"/>
            </a:endParaRPr>
          </a:p>
          <a:p>
            <a:pPr algn="ctr"/>
            <a:r>
              <a:rPr lang="en-US" altLang="en-US" sz="2400" dirty="0">
                <a:latin typeface="Calibri" panose="020F0502020204030204" pitchFamily="34" charset="0"/>
              </a:rPr>
              <a:t>Property Accounting</a:t>
            </a:r>
          </a:p>
          <a:p>
            <a:pPr algn="ctr"/>
            <a:r>
              <a:rPr lang="en-US" altLang="en-US" sz="2000" dirty="0">
                <a:latin typeface="Calibri" panose="020F0502020204030204" pitchFamily="34" charset="0"/>
              </a:rPr>
              <a:t>Danya Curtis &amp; Carla Rutherford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28B0437-78BE-5A87-FDEE-EF328B58F2B5}"/>
              </a:ext>
            </a:extLst>
          </p:cNvPr>
          <p:cNvSpPr>
            <a:spLocks noGrp="1"/>
          </p:cNvSpPr>
          <p:nvPr>
            <p:ph sz="half" idx="1"/>
          </p:nvPr>
        </p:nvSpPr>
        <p:spPr>
          <a:xfrm>
            <a:off x="5953328" y="407406"/>
            <a:ext cx="5872913" cy="5470880"/>
          </a:xfrm>
          <a:custGeom>
            <a:avLst/>
            <a:gdLst>
              <a:gd name="connsiteX0" fmla="*/ 0 w 5872913"/>
              <a:gd name="connsiteY0" fmla="*/ 0 h 5470880"/>
              <a:gd name="connsiteX1" fmla="*/ 528562 w 5872913"/>
              <a:gd name="connsiteY1" fmla="*/ 0 h 5470880"/>
              <a:gd name="connsiteX2" fmla="*/ 939666 w 5872913"/>
              <a:gd name="connsiteY2" fmla="*/ 0 h 5470880"/>
              <a:gd name="connsiteX3" fmla="*/ 1644416 w 5872913"/>
              <a:gd name="connsiteY3" fmla="*/ 0 h 5470880"/>
              <a:gd name="connsiteX4" fmla="*/ 2172978 w 5872913"/>
              <a:gd name="connsiteY4" fmla="*/ 0 h 5470880"/>
              <a:gd name="connsiteX5" fmla="*/ 2701540 w 5872913"/>
              <a:gd name="connsiteY5" fmla="*/ 0 h 5470880"/>
              <a:gd name="connsiteX6" fmla="*/ 3406290 w 5872913"/>
              <a:gd name="connsiteY6" fmla="*/ 0 h 5470880"/>
              <a:gd name="connsiteX7" fmla="*/ 3876123 w 5872913"/>
              <a:gd name="connsiteY7" fmla="*/ 0 h 5470880"/>
              <a:gd name="connsiteX8" fmla="*/ 4580872 w 5872913"/>
              <a:gd name="connsiteY8" fmla="*/ 0 h 5470880"/>
              <a:gd name="connsiteX9" fmla="*/ 5285622 w 5872913"/>
              <a:gd name="connsiteY9" fmla="*/ 0 h 5470880"/>
              <a:gd name="connsiteX10" fmla="*/ 5872913 w 5872913"/>
              <a:gd name="connsiteY10" fmla="*/ 0 h 5470880"/>
              <a:gd name="connsiteX11" fmla="*/ 5872913 w 5872913"/>
              <a:gd name="connsiteY11" fmla="*/ 656506 h 5470880"/>
              <a:gd name="connsiteX12" fmla="*/ 5872913 w 5872913"/>
              <a:gd name="connsiteY12" fmla="*/ 1258302 h 5470880"/>
              <a:gd name="connsiteX13" fmla="*/ 5872913 w 5872913"/>
              <a:gd name="connsiteY13" fmla="*/ 1641264 h 5470880"/>
              <a:gd name="connsiteX14" fmla="*/ 5872913 w 5872913"/>
              <a:gd name="connsiteY14" fmla="*/ 2188352 h 5470880"/>
              <a:gd name="connsiteX15" fmla="*/ 5872913 w 5872913"/>
              <a:gd name="connsiteY15" fmla="*/ 2735440 h 5470880"/>
              <a:gd name="connsiteX16" fmla="*/ 5872913 w 5872913"/>
              <a:gd name="connsiteY16" fmla="*/ 3282528 h 5470880"/>
              <a:gd name="connsiteX17" fmla="*/ 5872913 w 5872913"/>
              <a:gd name="connsiteY17" fmla="*/ 3884325 h 5470880"/>
              <a:gd name="connsiteX18" fmla="*/ 5872913 w 5872913"/>
              <a:gd name="connsiteY18" fmla="*/ 4486122 h 5470880"/>
              <a:gd name="connsiteX19" fmla="*/ 5872913 w 5872913"/>
              <a:gd name="connsiteY19" fmla="*/ 5470880 h 5470880"/>
              <a:gd name="connsiteX20" fmla="*/ 5461809 w 5872913"/>
              <a:gd name="connsiteY20" fmla="*/ 5470880 h 5470880"/>
              <a:gd name="connsiteX21" fmla="*/ 4757060 w 5872913"/>
              <a:gd name="connsiteY21" fmla="*/ 5470880 h 5470880"/>
              <a:gd name="connsiteX22" fmla="*/ 4169768 w 5872913"/>
              <a:gd name="connsiteY22" fmla="*/ 5470880 h 5470880"/>
              <a:gd name="connsiteX23" fmla="*/ 3699935 w 5872913"/>
              <a:gd name="connsiteY23" fmla="*/ 5470880 h 5470880"/>
              <a:gd name="connsiteX24" fmla="*/ 3112644 w 5872913"/>
              <a:gd name="connsiteY24" fmla="*/ 5470880 h 5470880"/>
              <a:gd name="connsiteX25" fmla="*/ 2701540 w 5872913"/>
              <a:gd name="connsiteY25" fmla="*/ 5470880 h 5470880"/>
              <a:gd name="connsiteX26" fmla="*/ 2290436 w 5872913"/>
              <a:gd name="connsiteY26" fmla="*/ 5470880 h 5470880"/>
              <a:gd name="connsiteX27" fmla="*/ 1703145 w 5872913"/>
              <a:gd name="connsiteY27" fmla="*/ 5470880 h 5470880"/>
              <a:gd name="connsiteX28" fmla="*/ 1233312 w 5872913"/>
              <a:gd name="connsiteY28" fmla="*/ 5470880 h 5470880"/>
              <a:gd name="connsiteX29" fmla="*/ 587291 w 5872913"/>
              <a:gd name="connsiteY29" fmla="*/ 5470880 h 5470880"/>
              <a:gd name="connsiteX30" fmla="*/ 0 w 5872913"/>
              <a:gd name="connsiteY30" fmla="*/ 5470880 h 5470880"/>
              <a:gd name="connsiteX31" fmla="*/ 0 w 5872913"/>
              <a:gd name="connsiteY31" fmla="*/ 4869083 h 5470880"/>
              <a:gd name="connsiteX32" fmla="*/ 0 w 5872913"/>
              <a:gd name="connsiteY32" fmla="*/ 4267286 h 5470880"/>
              <a:gd name="connsiteX33" fmla="*/ 0 w 5872913"/>
              <a:gd name="connsiteY33" fmla="*/ 3829616 h 5470880"/>
              <a:gd name="connsiteX34" fmla="*/ 0 w 5872913"/>
              <a:gd name="connsiteY34" fmla="*/ 3227819 h 5470880"/>
              <a:gd name="connsiteX35" fmla="*/ 0 w 5872913"/>
              <a:gd name="connsiteY35" fmla="*/ 2571314 h 5470880"/>
              <a:gd name="connsiteX36" fmla="*/ 0 w 5872913"/>
              <a:gd name="connsiteY36" fmla="*/ 2078934 h 5470880"/>
              <a:gd name="connsiteX37" fmla="*/ 0 w 5872913"/>
              <a:gd name="connsiteY37" fmla="*/ 1422429 h 5470880"/>
              <a:gd name="connsiteX38" fmla="*/ 0 w 5872913"/>
              <a:gd name="connsiteY38" fmla="*/ 984758 h 5470880"/>
              <a:gd name="connsiteX39" fmla="*/ 0 w 5872913"/>
              <a:gd name="connsiteY39" fmla="*/ 601797 h 5470880"/>
              <a:gd name="connsiteX40" fmla="*/ 0 w 5872913"/>
              <a:gd name="connsiteY40" fmla="*/ 0 h 547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872913" h="5470880" extrusionOk="0">
                <a:moveTo>
                  <a:pt x="0" y="0"/>
                </a:moveTo>
                <a:cubicBezTo>
                  <a:pt x="228745" y="-5004"/>
                  <a:pt x="407525" y="3365"/>
                  <a:pt x="528562" y="0"/>
                </a:cubicBezTo>
                <a:cubicBezTo>
                  <a:pt x="649599" y="-3365"/>
                  <a:pt x="757070" y="36650"/>
                  <a:pt x="939666" y="0"/>
                </a:cubicBezTo>
                <a:cubicBezTo>
                  <a:pt x="1122262" y="-36650"/>
                  <a:pt x="1494627" y="66911"/>
                  <a:pt x="1644416" y="0"/>
                </a:cubicBezTo>
                <a:cubicBezTo>
                  <a:pt x="1794205" y="-66911"/>
                  <a:pt x="2061109" y="34003"/>
                  <a:pt x="2172978" y="0"/>
                </a:cubicBezTo>
                <a:cubicBezTo>
                  <a:pt x="2284847" y="-34003"/>
                  <a:pt x="2467985" y="28267"/>
                  <a:pt x="2701540" y="0"/>
                </a:cubicBezTo>
                <a:cubicBezTo>
                  <a:pt x="2935095" y="-28267"/>
                  <a:pt x="3174269" y="80071"/>
                  <a:pt x="3406290" y="0"/>
                </a:cubicBezTo>
                <a:cubicBezTo>
                  <a:pt x="3638311" y="-80071"/>
                  <a:pt x="3662170" y="18431"/>
                  <a:pt x="3876123" y="0"/>
                </a:cubicBezTo>
                <a:cubicBezTo>
                  <a:pt x="4090076" y="-18431"/>
                  <a:pt x="4231132" y="67484"/>
                  <a:pt x="4580872" y="0"/>
                </a:cubicBezTo>
                <a:cubicBezTo>
                  <a:pt x="4930612" y="-67484"/>
                  <a:pt x="4986220" y="29263"/>
                  <a:pt x="5285622" y="0"/>
                </a:cubicBezTo>
                <a:cubicBezTo>
                  <a:pt x="5585024" y="-29263"/>
                  <a:pt x="5616623" y="49796"/>
                  <a:pt x="5872913" y="0"/>
                </a:cubicBezTo>
                <a:cubicBezTo>
                  <a:pt x="5919739" y="234592"/>
                  <a:pt x="5825657" y="427224"/>
                  <a:pt x="5872913" y="656506"/>
                </a:cubicBezTo>
                <a:cubicBezTo>
                  <a:pt x="5920169" y="885788"/>
                  <a:pt x="5828781" y="1000970"/>
                  <a:pt x="5872913" y="1258302"/>
                </a:cubicBezTo>
                <a:cubicBezTo>
                  <a:pt x="5917045" y="1515634"/>
                  <a:pt x="5843976" y="1544366"/>
                  <a:pt x="5872913" y="1641264"/>
                </a:cubicBezTo>
                <a:cubicBezTo>
                  <a:pt x="5901850" y="1738162"/>
                  <a:pt x="5854051" y="2044882"/>
                  <a:pt x="5872913" y="2188352"/>
                </a:cubicBezTo>
                <a:cubicBezTo>
                  <a:pt x="5891775" y="2331822"/>
                  <a:pt x="5815113" y="2548040"/>
                  <a:pt x="5872913" y="2735440"/>
                </a:cubicBezTo>
                <a:cubicBezTo>
                  <a:pt x="5930713" y="2922840"/>
                  <a:pt x="5857012" y="3018209"/>
                  <a:pt x="5872913" y="3282528"/>
                </a:cubicBezTo>
                <a:cubicBezTo>
                  <a:pt x="5888814" y="3546847"/>
                  <a:pt x="5856412" y="3666112"/>
                  <a:pt x="5872913" y="3884325"/>
                </a:cubicBezTo>
                <a:cubicBezTo>
                  <a:pt x="5889414" y="4102538"/>
                  <a:pt x="5845262" y="4273228"/>
                  <a:pt x="5872913" y="4486122"/>
                </a:cubicBezTo>
                <a:cubicBezTo>
                  <a:pt x="5900564" y="4699016"/>
                  <a:pt x="5865190" y="5086133"/>
                  <a:pt x="5872913" y="5470880"/>
                </a:cubicBezTo>
                <a:cubicBezTo>
                  <a:pt x="5733210" y="5491742"/>
                  <a:pt x="5654835" y="5469085"/>
                  <a:pt x="5461809" y="5470880"/>
                </a:cubicBezTo>
                <a:cubicBezTo>
                  <a:pt x="5268783" y="5472675"/>
                  <a:pt x="5068763" y="5467215"/>
                  <a:pt x="4757060" y="5470880"/>
                </a:cubicBezTo>
                <a:cubicBezTo>
                  <a:pt x="4445357" y="5474545"/>
                  <a:pt x="4448700" y="5426798"/>
                  <a:pt x="4169768" y="5470880"/>
                </a:cubicBezTo>
                <a:cubicBezTo>
                  <a:pt x="3890836" y="5514962"/>
                  <a:pt x="3811182" y="5449886"/>
                  <a:pt x="3699935" y="5470880"/>
                </a:cubicBezTo>
                <a:cubicBezTo>
                  <a:pt x="3588688" y="5491874"/>
                  <a:pt x="3387457" y="5455956"/>
                  <a:pt x="3112644" y="5470880"/>
                </a:cubicBezTo>
                <a:cubicBezTo>
                  <a:pt x="2837831" y="5485804"/>
                  <a:pt x="2857354" y="5422432"/>
                  <a:pt x="2701540" y="5470880"/>
                </a:cubicBezTo>
                <a:cubicBezTo>
                  <a:pt x="2545726" y="5519328"/>
                  <a:pt x="2469084" y="5434754"/>
                  <a:pt x="2290436" y="5470880"/>
                </a:cubicBezTo>
                <a:cubicBezTo>
                  <a:pt x="2111788" y="5507006"/>
                  <a:pt x="1838100" y="5424773"/>
                  <a:pt x="1703145" y="5470880"/>
                </a:cubicBezTo>
                <a:cubicBezTo>
                  <a:pt x="1568190" y="5516987"/>
                  <a:pt x="1328846" y="5457501"/>
                  <a:pt x="1233312" y="5470880"/>
                </a:cubicBezTo>
                <a:cubicBezTo>
                  <a:pt x="1137778" y="5484259"/>
                  <a:pt x="743359" y="5463241"/>
                  <a:pt x="587291" y="5470880"/>
                </a:cubicBezTo>
                <a:cubicBezTo>
                  <a:pt x="431223" y="5478519"/>
                  <a:pt x="170567" y="5428145"/>
                  <a:pt x="0" y="5470880"/>
                </a:cubicBezTo>
                <a:cubicBezTo>
                  <a:pt x="-61632" y="5298182"/>
                  <a:pt x="28972" y="5030570"/>
                  <a:pt x="0" y="4869083"/>
                </a:cubicBezTo>
                <a:cubicBezTo>
                  <a:pt x="-28972" y="4707596"/>
                  <a:pt x="14503" y="4452116"/>
                  <a:pt x="0" y="4267286"/>
                </a:cubicBezTo>
                <a:cubicBezTo>
                  <a:pt x="-14503" y="4082456"/>
                  <a:pt x="28180" y="3970902"/>
                  <a:pt x="0" y="3829616"/>
                </a:cubicBezTo>
                <a:cubicBezTo>
                  <a:pt x="-28180" y="3688330"/>
                  <a:pt x="13623" y="3524204"/>
                  <a:pt x="0" y="3227819"/>
                </a:cubicBezTo>
                <a:cubicBezTo>
                  <a:pt x="-13623" y="2931434"/>
                  <a:pt x="46564" y="2818373"/>
                  <a:pt x="0" y="2571314"/>
                </a:cubicBezTo>
                <a:cubicBezTo>
                  <a:pt x="-46564" y="2324256"/>
                  <a:pt x="18607" y="2268292"/>
                  <a:pt x="0" y="2078934"/>
                </a:cubicBezTo>
                <a:cubicBezTo>
                  <a:pt x="-18607" y="1889576"/>
                  <a:pt x="4877" y="1640341"/>
                  <a:pt x="0" y="1422429"/>
                </a:cubicBezTo>
                <a:cubicBezTo>
                  <a:pt x="-4877" y="1204518"/>
                  <a:pt x="48614" y="1086292"/>
                  <a:pt x="0" y="984758"/>
                </a:cubicBezTo>
                <a:cubicBezTo>
                  <a:pt x="-48614" y="883224"/>
                  <a:pt x="11801" y="792182"/>
                  <a:pt x="0" y="601797"/>
                </a:cubicBezTo>
                <a:cubicBezTo>
                  <a:pt x="-11801" y="411412"/>
                  <a:pt x="5756" y="186049"/>
                  <a:pt x="0" y="0"/>
                </a:cubicBezTo>
                <a:close/>
              </a:path>
            </a:pathLst>
          </a:custGeom>
          <a:noFill/>
          <a:ln w="44450">
            <a:solidFill>
              <a:srgbClr val="C00000"/>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514350" indent="-514350">
              <a:buAutoNum type="arabicPeriod"/>
            </a:pPr>
            <a:endParaRPr lang="en-US" sz="1400" dirty="0"/>
          </a:p>
          <a:p>
            <a:pPr marL="0" indent="0" algn="ctr">
              <a:buNone/>
            </a:pPr>
            <a:r>
              <a:rPr lang="en-US" dirty="0"/>
              <a:t>Asset Tiger Log In</a:t>
            </a:r>
          </a:p>
          <a:p>
            <a:pPr marL="0" indent="0" algn="ctr">
              <a:buNone/>
            </a:pPr>
            <a:endParaRPr lang="en-US" dirty="0"/>
          </a:p>
          <a:p>
            <a:pPr marL="514350" indent="-514350">
              <a:buAutoNum type="arabicPeriod"/>
            </a:pPr>
            <a:r>
              <a:rPr lang="en-US" sz="2400" dirty="0">
                <a:hlinkClick r:id="rId2"/>
              </a:rPr>
              <a:t>https://www.myassettag.com/assettiger</a:t>
            </a:r>
            <a:r>
              <a:rPr lang="en-US" sz="2400" dirty="0"/>
              <a:t> </a:t>
            </a:r>
          </a:p>
          <a:p>
            <a:pPr marL="514350" indent="-514350">
              <a:buAutoNum type="arabicPeriod"/>
            </a:pPr>
            <a:r>
              <a:rPr lang="en-US" dirty="0"/>
              <a:t>Username: (your departments abbreviation) inventory@uada.edu</a:t>
            </a:r>
          </a:p>
          <a:p>
            <a:pPr marL="514350" indent="-514350">
              <a:buAutoNum type="arabicPeriod"/>
            </a:pPr>
            <a:r>
              <a:rPr lang="en-US" dirty="0"/>
              <a:t>Example:  enplinventory@uada.edu</a:t>
            </a:r>
          </a:p>
          <a:p>
            <a:pPr marL="514350" indent="-514350">
              <a:buAutoNum type="arabicPeriod"/>
            </a:pPr>
            <a:r>
              <a:rPr lang="en-US" dirty="0"/>
              <a:t>Password: AssetTiger2021!</a:t>
            </a:r>
          </a:p>
          <a:p>
            <a:pPr marL="0" indent="0" algn="just">
              <a:buNone/>
            </a:pPr>
            <a:r>
              <a:rPr lang="en-US" sz="1800" dirty="0"/>
              <a:t>Let property accounting know if you have issues logging in to Asset Tiger. </a:t>
            </a:r>
            <a:r>
              <a:rPr lang="en-US" sz="1800" dirty="0">
                <a:highlight>
                  <a:srgbClr val="FFFF00"/>
                </a:highlight>
              </a:rPr>
              <a:t>DO NOT CHANGE PASSWORDS</a:t>
            </a:r>
            <a:r>
              <a:rPr lang="en-US" sz="1800" dirty="0"/>
              <a:t>! Multiple users will be utilizing the inventory lists. If you change the password, it puts extra work on IT.</a:t>
            </a:r>
          </a:p>
          <a:p>
            <a:pPr marL="514350" indent="-514350">
              <a:buAutoNum type="arabicPeriod"/>
            </a:pPr>
            <a:endParaRPr lang="en-US" sz="1400" dirty="0"/>
          </a:p>
          <a:p>
            <a:pPr marL="514350" indent="-514350">
              <a:buAutoNum type="arabicPeriod"/>
            </a:pPr>
            <a:endParaRPr lang="en-US" dirty="0"/>
          </a:p>
        </p:txBody>
      </p:sp>
      <p:pic>
        <p:nvPicPr>
          <p:cNvPr id="7" name="Picture 6">
            <a:extLst>
              <a:ext uri="{FF2B5EF4-FFF2-40B4-BE49-F238E27FC236}">
                <a16:creationId xmlns:a16="http://schemas.microsoft.com/office/drawing/2014/main" id="{C7DA0D05-8A7E-D82C-55E7-0D568880A852}"/>
              </a:ext>
            </a:extLst>
          </p:cNvPr>
          <p:cNvPicPr>
            <a:picLocks noChangeAspect="1"/>
          </p:cNvPicPr>
          <p:nvPr/>
        </p:nvPicPr>
        <p:blipFill>
          <a:blip r:embed="rId3"/>
          <a:stretch>
            <a:fillRect/>
          </a:stretch>
        </p:blipFill>
        <p:spPr>
          <a:xfrm>
            <a:off x="280223" y="987591"/>
            <a:ext cx="5572585" cy="4310509"/>
          </a:xfrm>
          <a:prstGeom prst="rect">
            <a:avLst/>
          </a:prstGeom>
        </p:spPr>
      </p:pic>
    </p:spTree>
    <p:extLst>
      <p:ext uri="{BB962C8B-B14F-4D97-AF65-F5344CB8AC3E}">
        <p14:creationId xmlns:p14="http://schemas.microsoft.com/office/powerpoint/2010/main" val="426525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DFAE9-4691-F0B8-03ED-A622179B8ADC}"/>
              </a:ext>
            </a:extLst>
          </p:cNvPr>
          <p:cNvPicPr>
            <a:picLocks noChangeAspect="1"/>
          </p:cNvPicPr>
          <p:nvPr/>
        </p:nvPicPr>
        <p:blipFill>
          <a:blip r:embed="rId2"/>
          <a:stretch>
            <a:fillRect/>
          </a:stretch>
        </p:blipFill>
        <p:spPr>
          <a:xfrm>
            <a:off x="462578" y="407406"/>
            <a:ext cx="5956329" cy="5470880"/>
          </a:xfrm>
          <a:prstGeom prst="rect">
            <a:avLst/>
          </a:prstGeom>
        </p:spPr>
      </p:pic>
      <p:sp>
        <p:nvSpPr>
          <p:cNvPr id="4" name="Arrow: Right 3">
            <a:extLst>
              <a:ext uri="{FF2B5EF4-FFF2-40B4-BE49-F238E27FC236}">
                <a16:creationId xmlns:a16="http://schemas.microsoft.com/office/drawing/2014/main" id="{8F5F4FE8-E863-5424-809C-9A4F42DD8DF4}"/>
              </a:ext>
            </a:extLst>
          </p:cNvPr>
          <p:cNvSpPr/>
          <p:nvPr/>
        </p:nvSpPr>
        <p:spPr>
          <a:xfrm rot="11014278">
            <a:off x="4457304" y="1725766"/>
            <a:ext cx="2453637" cy="1059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E8021BD-4BC3-4334-5B67-EE6BE2DD1B5B}"/>
              </a:ext>
            </a:extLst>
          </p:cNvPr>
          <p:cNvPicPr>
            <a:picLocks noChangeAspect="1"/>
          </p:cNvPicPr>
          <p:nvPr/>
        </p:nvPicPr>
        <p:blipFill>
          <a:blip r:embed="rId3"/>
          <a:stretch>
            <a:fillRect/>
          </a:stretch>
        </p:blipFill>
        <p:spPr>
          <a:xfrm>
            <a:off x="4456385" y="2707345"/>
            <a:ext cx="3174125" cy="370434"/>
          </a:xfrm>
          <a:prstGeom prst="rect">
            <a:avLst/>
          </a:prstGeom>
        </p:spPr>
      </p:pic>
      <p:pic>
        <p:nvPicPr>
          <p:cNvPr id="6" name="Picture 5">
            <a:extLst>
              <a:ext uri="{FF2B5EF4-FFF2-40B4-BE49-F238E27FC236}">
                <a16:creationId xmlns:a16="http://schemas.microsoft.com/office/drawing/2014/main" id="{26E4ED1A-AFB4-F5DF-4A5D-0A1D5EFC4896}"/>
              </a:ext>
            </a:extLst>
          </p:cNvPr>
          <p:cNvPicPr>
            <a:picLocks noChangeAspect="1"/>
          </p:cNvPicPr>
          <p:nvPr/>
        </p:nvPicPr>
        <p:blipFill>
          <a:blip r:embed="rId4"/>
          <a:stretch>
            <a:fillRect/>
          </a:stretch>
        </p:blipFill>
        <p:spPr>
          <a:xfrm rot="267266">
            <a:off x="4419660" y="3378974"/>
            <a:ext cx="3212590" cy="376138"/>
          </a:xfrm>
          <a:prstGeom prst="rect">
            <a:avLst/>
          </a:prstGeom>
        </p:spPr>
      </p:pic>
      <p:pic>
        <p:nvPicPr>
          <p:cNvPr id="8" name="Picture 7">
            <a:extLst>
              <a:ext uri="{FF2B5EF4-FFF2-40B4-BE49-F238E27FC236}">
                <a16:creationId xmlns:a16="http://schemas.microsoft.com/office/drawing/2014/main" id="{CB91DBC3-3656-F713-0C35-D2BC55E4EA98}"/>
              </a:ext>
            </a:extLst>
          </p:cNvPr>
          <p:cNvPicPr>
            <a:picLocks noChangeAspect="1"/>
          </p:cNvPicPr>
          <p:nvPr/>
        </p:nvPicPr>
        <p:blipFill>
          <a:blip r:embed="rId4"/>
          <a:stretch>
            <a:fillRect/>
          </a:stretch>
        </p:blipFill>
        <p:spPr>
          <a:xfrm rot="797328">
            <a:off x="3744518" y="4597906"/>
            <a:ext cx="3641614" cy="284101"/>
          </a:xfrm>
          <a:prstGeom prst="rect">
            <a:avLst/>
          </a:prstGeom>
        </p:spPr>
      </p:pic>
      <p:sp>
        <p:nvSpPr>
          <p:cNvPr id="10" name="Content Placeholder 9">
            <a:extLst>
              <a:ext uri="{FF2B5EF4-FFF2-40B4-BE49-F238E27FC236}">
                <a16:creationId xmlns:a16="http://schemas.microsoft.com/office/drawing/2014/main" id="{028B0437-78BE-5A87-FDEE-EF328B58F2B5}"/>
              </a:ext>
            </a:extLst>
          </p:cNvPr>
          <p:cNvSpPr>
            <a:spLocks noGrp="1"/>
          </p:cNvSpPr>
          <p:nvPr>
            <p:ph sz="half" idx="1"/>
          </p:nvPr>
        </p:nvSpPr>
        <p:spPr>
          <a:xfrm>
            <a:off x="6418907" y="407406"/>
            <a:ext cx="5407333" cy="5470880"/>
          </a:xfrm>
          <a:custGeom>
            <a:avLst/>
            <a:gdLst>
              <a:gd name="connsiteX0" fmla="*/ 0 w 5407333"/>
              <a:gd name="connsiteY0" fmla="*/ 0 h 5470880"/>
              <a:gd name="connsiteX1" fmla="*/ 486660 w 5407333"/>
              <a:gd name="connsiteY1" fmla="*/ 0 h 5470880"/>
              <a:gd name="connsiteX2" fmla="*/ 865173 w 5407333"/>
              <a:gd name="connsiteY2" fmla="*/ 0 h 5470880"/>
              <a:gd name="connsiteX3" fmla="*/ 1514053 w 5407333"/>
              <a:gd name="connsiteY3" fmla="*/ 0 h 5470880"/>
              <a:gd name="connsiteX4" fmla="*/ 2000713 w 5407333"/>
              <a:gd name="connsiteY4" fmla="*/ 0 h 5470880"/>
              <a:gd name="connsiteX5" fmla="*/ 2487373 w 5407333"/>
              <a:gd name="connsiteY5" fmla="*/ 0 h 5470880"/>
              <a:gd name="connsiteX6" fmla="*/ 3136253 w 5407333"/>
              <a:gd name="connsiteY6" fmla="*/ 0 h 5470880"/>
              <a:gd name="connsiteX7" fmla="*/ 3568840 w 5407333"/>
              <a:gd name="connsiteY7" fmla="*/ 0 h 5470880"/>
              <a:gd name="connsiteX8" fmla="*/ 4217720 w 5407333"/>
              <a:gd name="connsiteY8" fmla="*/ 0 h 5470880"/>
              <a:gd name="connsiteX9" fmla="*/ 4866600 w 5407333"/>
              <a:gd name="connsiteY9" fmla="*/ 0 h 5470880"/>
              <a:gd name="connsiteX10" fmla="*/ 5407333 w 5407333"/>
              <a:gd name="connsiteY10" fmla="*/ 0 h 5470880"/>
              <a:gd name="connsiteX11" fmla="*/ 5407333 w 5407333"/>
              <a:gd name="connsiteY11" fmla="*/ 656506 h 5470880"/>
              <a:gd name="connsiteX12" fmla="*/ 5407333 w 5407333"/>
              <a:gd name="connsiteY12" fmla="*/ 1258302 h 5470880"/>
              <a:gd name="connsiteX13" fmla="*/ 5407333 w 5407333"/>
              <a:gd name="connsiteY13" fmla="*/ 1641264 h 5470880"/>
              <a:gd name="connsiteX14" fmla="*/ 5407333 w 5407333"/>
              <a:gd name="connsiteY14" fmla="*/ 2188352 h 5470880"/>
              <a:gd name="connsiteX15" fmla="*/ 5407333 w 5407333"/>
              <a:gd name="connsiteY15" fmla="*/ 2735440 h 5470880"/>
              <a:gd name="connsiteX16" fmla="*/ 5407333 w 5407333"/>
              <a:gd name="connsiteY16" fmla="*/ 3282528 h 5470880"/>
              <a:gd name="connsiteX17" fmla="*/ 5407333 w 5407333"/>
              <a:gd name="connsiteY17" fmla="*/ 3884325 h 5470880"/>
              <a:gd name="connsiteX18" fmla="*/ 5407333 w 5407333"/>
              <a:gd name="connsiteY18" fmla="*/ 4486122 h 5470880"/>
              <a:gd name="connsiteX19" fmla="*/ 5407333 w 5407333"/>
              <a:gd name="connsiteY19" fmla="*/ 5470880 h 5470880"/>
              <a:gd name="connsiteX20" fmla="*/ 5028820 w 5407333"/>
              <a:gd name="connsiteY20" fmla="*/ 5470880 h 5470880"/>
              <a:gd name="connsiteX21" fmla="*/ 4379940 w 5407333"/>
              <a:gd name="connsiteY21" fmla="*/ 5470880 h 5470880"/>
              <a:gd name="connsiteX22" fmla="*/ 3839206 w 5407333"/>
              <a:gd name="connsiteY22" fmla="*/ 5470880 h 5470880"/>
              <a:gd name="connsiteX23" fmla="*/ 3406620 w 5407333"/>
              <a:gd name="connsiteY23" fmla="*/ 5470880 h 5470880"/>
              <a:gd name="connsiteX24" fmla="*/ 2865886 w 5407333"/>
              <a:gd name="connsiteY24" fmla="*/ 5470880 h 5470880"/>
              <a:gd name="connsiteX25" fmla="*/ 2487373 w 5407333"/>
              <a:gd name="connsiteY25" fmla="*/ 5470880 h 5470880"/>
              <a:gd name="connsiteX26" fmla="*/ 2108860 w 5407333"/>
              <a:gd name="connsiteY26" fmla="*/ 5470880 h 5470880"/>
              <a:gd name="connsiteX27" fmla="*/ 1568127 w 5407333"/>
              <a:gd name="connsiteY27" fmla="*/ 5470880 h 5470880"/>
              <a:gd name="connsiteX28" fmla="*/ 1135540 w 5407333"/>
              <a:gd name="connsiteY28" fmla="*/ 5470880 h 5470880"/>
              <a:gd name="connsiteX29" fmla="*/ 540733 w 5407333"/>
              <a:gd name="connsiteY29" fmla="*/ 5470880 h 5470880"/>
              <a:gd name="connsiteX30" fmla="*/ 0 w 5407333"/>
              <a:gd name="connsiteY30" fmla="*/ 5470880 h 5470880"/>
              <a:gd name="connsiteX31" fmla="*/ 0 w 5407333"/>
              <a:gd name="connsiteY31" fmla="*/ 4869083 h 5470880"/>
              <a:gd name="connsiteX32" fmla="*/ 0 w 5407333"/>
              <a:gd name="connsiteY32" fmla="*/ 4267286 h 5470880"/>
              <a:gd name="connsiteX33" fmla="*/ 0 w 5407333"/>
              <a:gd name="connsiteY33" fmla="*/ 3829616 h 5470880"/>
              <a:gd name="connsiteX34" fmla="*/ 0 w 5407333"/>
              <a:gd name="connsiteY34" fmla="*/ 3227819 h 5470880"/>
              <a:gd name="connsiteX35" fmla="*/ 0 w 5407333"/>
              <a:gd name="connsiteY35" fmla="*/ 2571314 h 5470880"/>
              <a:gd name="connsiteX36" fmla="*/ 0 w 5407333"/>
              <a:gd name="connsiteY36" fmla="*/ 2078934 h 5470880"/>
              <a:gd name="connsiteX37" fmla="*/ 0 w 5407333"/>
              <a:gd name="connsiteY37" fmla="*/ 1422429 h 5470880"/>
              <a:gd name="connsiteX38" fmla="*/ 0 w 5407333"/>
              <a:gd name="connsiteY38" fmla="*/ 984758 h 5470880"/>
              <a:gd name="connsiteX39" fmla="*/ 0 w 5407333"/>
              <a:gd name="connsiteY39" fmla="*/ 601797 h 5470880"/>
              <a:gd name="connsiteX40" fmla="*/ 0 w 5407333"/>
              <a:gd name="connsiteY40" fmla="*/ 0 h 547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407333" h="5470880" extrusionOk="0">
                <a:moveTo>
                  <a:pt x="0" y="0"/>
                </a:moveTo>
                <a:cubicBezTo>
                  <a:pt x="138523" y="-32154"/>
                  <a:pt x="336426" y="15640"/>
                  <a:pt x="486660" y="0"/>
                </a:cubicBezTo>
                <a:cubicBezTo>
                  <a:pt x="636894" y="-15640"/>
                  <a:pt x="767493" y="39062"/>
                  <a:pt x="865173" y="0"/>
                </a:cubicBezTo>
                <a:cubicBezTo>
                  <a:pt x="962853" y="-39062"/>
                  <a:pt x="1254118" y="20261"/>
                  <a:pt x="1514053" y="0"/>
                </a:cubicBezTo>
                <a:cubicBezTo>
                  <a:pt x="1773988" y="-20261"/>
                  <a:pt x="1832217" y="2759"/>
                  <a:pt x="2000713" y="0"/>
                </a:cubicBezTo>
                <a:cubicBezTo>
                  <a:pt x="2169209" y="-2759"/>
                  <a:pt x="2358558" y="2898"/>
                  <a:pt x="2487373" y="0"/>
                </a:cubicBezTo>
                <a:cubicBezTo>
                  <a:pt x="2616188" y="-2898"/>
                  <a:pt x="2984246" y="42228"/>
                  <a:pt x="3136253" y="0"/>
                </a:cubicBezTo>
                <a:cubicBezTo>
                  <a:pt x="3288260" y="-42228"/>
                  <a:pt x="3474318" y="47005"/>
                  <a:pt x="3568840" y="0"/>
                </a:cubicBezTo>
                <a:cubicBezTo>
                  <a:pt x="3663362" y="-47005"/>
                  <a:pt x="3946449" y="58474"/>
                  <a:pt x="4217720" y="0"/>
                </a:cubicBezTo>
                <a:cubicBezTo>
                  <a:pt x="4488991" y="-58474"/>
                  <a:pt x="4736300" y="45224"/>
                  <a:pt x="4866600" y="0"/>
                </a:cubicBezTo>
                <a:cubicBezTo>
                  <a:pt x="4996900" y="-45224"/>
                  <a:pt x="5167920" y="31730"/>
                  <a:pt x="5407333" y="0"/>
                </a:cubicBezTo>
                <a:cubicBezTo>
                  <a:pt x="5454159" y="234592"/>
                  <a:pt x="5360077" y="427224"/>
                  <a:pt x="5407333" y="656506"/>
                </a:cubicBezTo>
                <a:cubicBezTo>
                  <a:pt x="5454589" y="885788"/>
                  <a:pt x="5363201" y="1000970"/>
                  <a:pt x="5407333" y="1258302"/>
                </a:cubicBezTo>
                <a:cubicBezTo>
                  <a:pt x="5451465" y="1515634"/>
                  <a:pt x="5378396" y="1544366"/>
                  <a:pt x="5407333" y="1641264"/>
                </a:cubicBezTo>
                <a:cubicBezTo>
                  <a:pt x="5436270" y="1738162"/>
                  <a:pt x="5388471" y="2044882"/>
                  <a:pt x="5407333" y="2188352"/>
                </a:cubicBezTo>
                <a:cubicBezTo>
                  <a:pt x="5426195" y="2331822"/>
                  <a:pt x="5349533" y="2548040"/>
                  <a:pt x="5407333" y="2735440"/>
                </a:cubicBezTo>
                <a:cubicBezTo>
                  <a:pt x="5465133" y="2922840"/>
                  <a:pt x="5391432" y="3018209"/>
                  <a:pt x="5407333" y="3282528"/>
                </a:cubicBezTo>
                <a:cubicBezTo>
                  <a:pt x="5423234" y="3546847"/>
                  <a:pt x="5390832" y="3666112"/>
                  <a:pt x="5407333" y="3884325"/>
                </a:cubicBezTo>
                <a:cubicBezTo>
                  <a:pt x="5423834" y="4102538"/>
                  <a:pt x="5379682" y="4273228"/>
                  <a:pt x="5407333" y="4486122"/>
                </a:cubicBezTo>
                <a:cubicBezTo>
                  <a:pt x="5434984" y="4699016"/>
                  <a:pt x="5399610" y="5086133"/>
                  <a:pt x="5407333" y="5470880"/>
                </a:cubicBezTo>
                <a:cubicBezTo>
                  <a:pt x="5304161" y="5504503"/>
                  <a:pt x="5160686" y="5461316"/>
                  <a:pt x="5028820" y="5470880"/>
                </a:cubicBezTo>
                <a:cubicBezTo>
                  <a:pt x="4896954" y="5480444"/>
                  <a:pt x="4641979" y="5403542"/>
                  <a:pt x="4379940" y="5470880"/>
                </a:cubicBezTo>
                <a:cubicBezTo>
                  <a:pt x="4117901" y="5538218"/>
                  <a:pt x="4075883" y="5462556"/>
                  <a:pt x="3839206" y="5470880"/>
                </a:cubicBezTo>
                <a:cubicBezTo>
                  <a:pt x="3602529" y="5479204"/>
                  <a:pt x="3519912" y="5440419"/>
                  <a:pt x="3406620" y="5470880"/>
                </a:cubicBezTo>
                <a:cubicBezTo>
                  <a:pt x="3293328" y="5501341"/>
                  <a:pt x="3071995" y="5422520"/>
                  <a:pt x="2865886" y="5470880"/>
                </a:cubicBezTo>
                <a:cubicBezTo>
                  <a:pt x="2659777" y="5519240"/>
                  <a:pt x="2653416" y="5462008"/>
                  <a:pt x="2487373" y="5470880"/>
                </a:cubicBezTo>
                <a:cubicBezTo>
                  <a:pt x="2321330" y="5479752"/>
                  <a:pt x="2277932" y="5439482"/>
                  <a:pt x="2108860" y="5470880"/>
                </a:cubicBezTo>
                <a:cubicBezTo>
                  <a:pt x="1939788" y="5502278"/>
                  <a:pt x="1807062" y="5416713"/>
                  <a:pt x="1568127" y="5470880"/>
                </a:cubicBezTo>
                <a:cubicBezTo>
                  <a:pt x="1329192" y="5525047"/>
                  <a:pt x="1246075" y="5435770"/>
                  <a:pt x="1135540" y="5470880"/>
                </a:cubicBezTo>
                <a:cubicBezTo>
                  <a:pt x="1025005" y="5505990"/>
                  <a:pt x="725165" y="5452701"/>
                  <a:pt x="540733" y="5470880"/>
                </a:cubicBezTo>
                <a:cubicBezTo>
                  <a:pt x="356301" y="5489059"/>
                  <a:pt x="193874" y="5450173"/>
                  <a:pt x="0" y="5470880"/>
                </a:cubicBezTo>
                <a:cubicBezTo>
                  <a:pt x="-61632" y="5298182"/>
                  <a:pt x="28972" y="5030570"/>
                  <a:pt x="0" y="4869083"/>
                </a:cubicBezTo>
                <a:cubicBezTo>
                  <a:pt x="-28972" y="4707596"/>
                  <a:pt x="14503" y="4452116"/>
                  <a:pt x="0" y="4267286"/>
                </a:cubicBezTo>
                <a:cubicBezTo>
                  <a:pt x="-14503" y="4082456"/>
                  <a:pt x="28180" y="3970902"/>
                  <a:pt x="0" y="3829616"/>
                </a:cubicBezTo>
                <a:cubicBezTo>
                  <a:pt x="-28180" y="3688330"/>
                  <a:pt x="13623" y="3524204"/>
                  <a:pt x="0" y="3227819"/>
                </a:cubicBezTo>
                <a:cubicBezTo>
                  <a:pt x="-13623" y="2931434"/>
                  <a:pt x="46564" y="2818373"/>
                  <a:pt x="0" y="2571314"/>
                </a:cubicBezTo>
                <a:cubicBezTo>
                  <a:pt x="-46564" y="2324256"/>
                  <a:pt x="18607" y="2268292"/>
                  <a:pt x="0" y="2078934"/>
                </a:cubicBezTo>
                <a:cubicBezTo>
                  <a:pt x="-18607" y="1889576"/>
                  <a:pt x="4877" y="1640341"/>
                  <a:pt x="0" y="1422429"/>
                </a:cubicBezTo>
                <a:cubicBezTo>
                  <a:pt x="-4877" y="1204518"/>
                  <a:pt x="48614" y="1086292"/>
                  <a:pt x="0" y="984758"/>
                </a:cubicBezTo>
                <a:cubicBezTo>
                  <a:pt x="-48614" y="883224"/>
                  <a:pt x="11801" y="792182"/>
                  <a:pt x="0" y="601797"/>
                </a:cubicBezTo>
                <a:cubicBezTo>
                  <a:pt x="-11801" y="411412"/>
                  <a:pt x="5756" y="186049"/>
                  <a:pt x="0" y="0"/>
                </a:cubicBezTo>
                <a:close/>
              </a:path>
            </a:pathLst>
          </a:custGeom>
          <a:noFill/>
          <a:ln w="44450">
            <a:solidFill>
              <a:srgbClr val="C00000"/>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0" indent="0" algn="ctr">
              <a:buNone/>
            </a:pPr>
            <a:r>
              <a:rPr lang="en-US" dirty="0"/>
              <a:t>Asset Tiger Tabs to Locate Audit</a:t>
            </a:r>
          </a:p>
          <a:p>
            <a:pPr>
              <a:buAutoNum type="arabicPeriod"/>
            </a:pPr>
            <a:r>
              <a:rPr lang="en-US" sz="1800" dirty="0"/>
              <a:t>Tools (on left side of screen)</a:t>
            </a:r>
          </a:p>
          <a:p>
            <a:pPr>
              <a:buAutoNum type="arabicPeriod"/>
            </a:pPr>
            <a:r>
              <a:rPr lang="en-US" sz="1800" dirty="0"/>
              <a:t>Audit (under tools)</a:t>
            </a:r>
          </a:p>
          <a:p>
            <a:pPr lvl="1">
              <a:buAutoNum type="arabicPeriod"/>
            </a:pPr>
            <a:r>
              <a:rPr lang="en-US" sz="1800" dirty="0"/>
              <a:t>Step 1: Set Audit Name-Select </a:t>
            </a:r>
            <a:r>
              <a:rPr lang="en-US" sz="1800" b="1" i="1" dirty="0">
                <a:highlight>
                  <a:srgbClr val="FFFF00"/>
                </a:highlight>
              </a:rPr>
              <a:t>December 2022</a:t>
            </a:r>
            <a:r>
              <a:rPr lang="en-US" sz="1800" dirty="0">
                <a:highlight>
                  <a:srgbClr val="FFFF00"/>
                </a:highlight>
              </a:rPr>
              <a:t> </a:t>
            </a:r>
            <a:r>
              <a:rPr lang="en-US" sz="1800" dirty="0"/>
              <a:t>from the drop-down list</a:t>
            </a:r>
            <a:endParaRPr lang="en-US" sz="3200" b="1" i="1" dirty="0"/>
          </a:p>
          <a:p>
            <a:pPr lvl="1">
              <a:buAutoNum type="arabicPeriod"/>
            </a:pPr>
            <a:r>
              <a:rPr lang="en-US" sz="1800" dirty="0"/>
              <a:t>Step 2: Audit Site and Location	</a:t>
            </a:r>
          </a:p>
          <a:p>
            <a:pPr lvl="2">
              <a:buFont typeface="Courier New" panose="02070309020205020404" pitchFamily="49" charset="0"/>
              <a:buChar char="o"/>
            </a:pPr>
            <a:r>
              <a:rPr lang="en-US" sz="1800" dirty="0"/>
              <a:t>Part 1 of Step 2: Audit Site is required and should correspond to the site you are auditing (</a:t>
            </a:r>
            <a:r>
              <a:rPr lang="en-US" sz="1800" dirty="0">
                <a:highlight>
                  <a:srgbClr val="FFFF00"/>
                </a:highlight>
              </a:rPr>
              <a:t>AES, CES, or Division</a:t>
            </a:r>
            <a:r>
              <a:rPr lang="en-US" sz="1800" dirty="0"/>
              <a:t>).</a:t>
            </a:r>
            <a:r>
              <a:rPr lang="en-US" sz="1400" dirty="0"/>
              <a:t> </a:t>
            </a:r>
          </a:p>
          <a:p>
            <a:pPr lvl="2">
              <a:buFont typeface="Courier New" panose="02070309020205020404" pitchFamily="49" charset="0"/>
              <a:buChar char="o"/>
            </a:pPr>
            <a:r>
              <a:rPr lang="en-US" sz="1800" dirty="0"/>
              <a:t>Part 2 of Step 2: Audit Location is required and should correspond to with the </a:t>
            </a:r>
            <a:r>
              <a:rPr lang="en-US" sz="1800" dirty="0">
                <a:highlight>
                  <a:srgbClr val="FFFF00"/>
                </a:highlight>
              </a:rPr>
              <a:t>name of the business asset tracker for your cost center</a:t>
            </a:r>
            <a:r>
              <a:rPr lang="en-US" sz="1800" dirty="0"/>
              <a:t> (Example: AES would select the name Heather Frankenberger).</a:t>
            </a:r>
          </a:p>
          <a:p>
            <a:pPr marL="0" indent="0">
              <a:buNone/>
            </a:pPr>
            <a:r>
              <a:rPr lang="en-US" sz="1800" dirty="0"/>
              <a:t>	3. Step 3: Add Assets to List </a:t>
            </a:r>
          </a:p>
          <a:p>
            <a:pPr lvl="2">
              <a:buFont typeface="Courier New" panose="02070309020205020404" pitchFamily="49" charset="0"/>
              <a:buChar char="o"/>
            </a:pPr>
            <a:r>
              <a:rPr lang="en-US" sz="1800" dirty="0"/>
              <a:t>This auto defaults to “</a:t>
            </a:r>
            <a:r>
              <a:rPr lang="en-US" sz="1800" dirty="0">
                <a:highlight>
                  <a:srgbClr val="FFFF00"/>
                </a:highlight>
              </a:rPr>
              <a:t>all categories</a:t>
            </a:r>
            <a:r>
              <a:rPr lang="en-US" sz="1800" dirty="0"/>
              <a:t>.” Leave all categories and hit refresh list tab.</a:t>
            </a:r>
            <a:endParaRPr lang="en-US" sz="1400" dirty="0"/>
          </a:p>
          <a:p>
            <a:pPr>
              <a:buFont typeface="Courier New" panose="02070309020205020404" pitchFamily="49" charset="0"/>
              <a:buChar char="o"/>
            </a:pPr>
            <a:r>
              <a:rPr lang="en-US" sz="1800" dirty="0"/>
              <a:t>		</a:t>
            </a:r>
          </a:p>
          <a:p>
            <a:pPr marL="514350" indent="-514350">
              <a:buAutoNum type="arabicPeriod"/>
            </a:pPr>
            <a:endParaRPr lang="en-US" dirty="0"/>
          </a:p>
        </p:txBody>
      </p:sp>
    </p:spTree>
    <p:extLst>
      <p:ext uri="{BB962C8B-B14F-4D97-AF65-F5344CB8AC3E}">
        <p14:creationId xmlns:p14="http://schemas.microsoft.com/office/powerpoint/2010/main" val="375865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28B0437-78BE-5A87-FDEE-EF328B58F2B5}"/>
              </a:ext>
            </a:extLst>
          </p:cNvPr>
          <p:cNvSpPr>
            <a:spLocks noGrp="1"/>
          </p:cNvSpPr>
          <p:nvPr>
            <p:ph sz="half" idx="1"/>
          </p:nvPr>
        </p:nvSpPr>
        <p:spPr>
          <a:xfrm>
            <a:off x="6551407" y="301214"/>
            <a:ext cx="5274833" cy="5626250"/>
          </a:xfrm>
          <a:custGeom>
            <a:avLst/>
            <a:gdLst>
              <a:gd name="connsiteX0" fmla="*/ 0 w 5274833"/>
              <a:gd name="connsiteY0" fmla="*/ 0 h 5626250"/>
              <a:gd name="connsiteX1" fmla="*/ 533344 w 5274833"/>
              <a:gd name="connsiteY1" fmla="*/ 0 h 5626250"/>
              <a:gd name="connsiteX2" fmla="*/ 961192 w 5274833"/>
              <a:gd name="connsiteY2" fmla="*/ 0 h 5626250"/>
              <a:gd name="connsiteX3" fmla="*/ 1652781 w 5274833"/>
              <a:gd name="connsiteY3" fmla="*/ 0 h 5626250"/>
              <a:gd name="connsiteX4" fmla="*/ 2186125 w 5274833"/>
              <a:gd name="connsiteY4" fmla="*/ 0 h 5626250"/>
              <a:gd name="connsiteX5" fmla="*/ 2719469 w 5274833"/>
              <a:gd name="connsiteY5" fmla="*/ 0 h 5626250"/>
              <a:gd name="connsiteX6" fmla="*/ 3411059 w 5274833"/>
              <a:gd name="connsiteY6" fmla="*/ 0 h 5626250"/>
              <a:gd name="connsiteX7" fmla="*/ 3891655 w 5274833"/>
              <a:gd name="connsiteY7" fmla="*/ 0 h 5626250"/>
              <a:gd name="connsiteX8" fmla="*/ 4583244 w 5274833"/>
              <a:gd name="connsiteY8" fmla="*/ 0 h 5626250"/>
              <a:gd name="connsiteX9" fmla="*/ 5274833 w 5274833"/>
              <a:gd name="connsiteY9" fmla="*/ 0 h 5626250"/>
              <a:gd name="connsiteX10" fmla="*/ 5274833 w 5274833"/>
              <a:gd name="connsiteY10" fmla="*/ 562625 h 5626250"/>
              <a:gd name="connsiteX11" fmla="*/ 5274833 w 5274833"/>
              <a:gd name="connsiteY11" fmla="*/ 1125250 h 5626250"/>
              <a:gd name="connsiteX12" fmla="*/ 5274833 w 5274833"/>
              <a:gd name="connsiteY12" fmla="*/ 1744138 h 5626250"/>
              <a:gd name="connsiteX13" fmla="*/ 5274833 w 5274833"/>
              <a:gd name="connsiteY13" fmla="*/ 2137975 h 5626250"/>
              <a:gd name="connsiteX14" fmla="*/ 5274833 w 5274833"/>
              <a:gd name="connsiteY14" fmla="*/ 2700600 h 5626250"/>
              <a:gd name="connsiteX15" fmla="*/ 5274833 w 5274833"/>
              <a:gd name="connsiteY15" fmla="*/ 3263225 h 5626250"/>
              <a:gd name="connsiteX16" fmla="*/ 5274833 w 5274833"/>
              <a:gd name="connsiteY16" fmla="*/ 3825850 h 5626250"/>
              <a:gd name="connsiteX17" fmla="*/ 5274833 w 5274833"/>
              <a:gd name="connsiteY17" fmla="*/ 4444738 h 5626250"/>
              <a:gd name="connsiteX18" fmla="*/ 5274833 w 5274833"/>
              <a:gd name="connsiteY18" fmla="*/ 5063625 h 5626250"/>
              <a:gd name="connsiteX19" fmla="*/ 5274833 w 5274833"/>
              <a:gd name="connsiteY19" fmla="*/ 5626250 h 5626250"/>
              <a:gd name="connsiteX20" fmla="*/ 4846985 w 5274833"/>
              <a:gd name="connsiteY20" fmla="*/ 5626250 h 5626250"/>
              <a:gd name="connsiteX21" fmla="*/ 4155396 w 5274833"/>
              <a:gd name="connsiteY21" fmla="*/ 5626250 h 5626250"/>
              <a:gd name="connsiteX22" fmla="*/ 3569304 w 5274833"/>
              <a:gd name="connsiteY22" fmla="*/ 5626250 h 5626250"/>
              <a:gd name="connsiteX23" fmla="*/ 3088708 w 5274833"/>
              <a:gd name="connsiteY23" fmla="*/ 5626250 h 5626250"/>
              <a:gd name="connsiteX24" fmla="*/ 2502615 w 5274833"/>
              <a:gd name="connsiteY24" fmla="*/ 5626250 h 5626250"/>
              <a:gd name="connsiteX25" fmla="*/ 2074768 w 5274833"/>
              <a:gd name="connsiteY25" fmla="*/ 5626250 h 5626250"/>
              <a:gd name="connsiteX26" fmla="*/ 1646920 w 5274833"/>
              <a:gd name="connsiteY26" fmla="*/ 5626250 h 5626250"/>
              <a:gd name="connsiteX27" fmla="*/ 1060828 w 5274833"/>
              <a:gd name="connsiteY27" fmla="*/ 5626250 h 5626250"/>
              <a:gd name="connsiteX28" fmla="*/ 580232 w 5274833"/>
              <a:gd name="connsiteY28" fmla="*/ 5626250 h 5626250"/>
              <a:gd name="connsiteX29" fmla="*/ 0 w 5274833"/>
              <a:gd name="connsiteY29" fmla="*/ 5626250 h 5626250"/>
              <a:gd name="connsiteX30" fmla="*/ 0 w 5274833"/>
              <a:gd name="connsiteY30" fmla="*/ 5176150 h 5626250"/>
              <a:gd name="connsiteX31" fmla="*/ 0 w 5274833"/>
              <a:gd name="connsiteY31" fmla="*/ 4782313 h 5626250"/>
              <a:gd name="connsiteX32" fmla="*/ 0 w 5274833"/>
              <a:gd name="connsiteY32" fmla="*/ 4163425 h 5626250"/>
              <a:gd name="connsiteX33" fmla="*/ 0 w 5274833"/>
              <a:gd name="connsiteY33" fmla="*/ 3713325 h 5626250"/>
              <a:gd name="connsiteX34" fmla="*/ 0 w 5274833"/>
              <a:gd name="connsiteY34" fmla="*/ 3094438 h 5626250"/>
              <a:gd name="connsiteX35" fmla="*/ 0 w 5274833"/>
              <a:gd name="connsiteY35" fmla="*/ 2419287 h 5626250"/>
              <a:gd name="connsiteX36" fmla="*/ 0 w 5274833"/>
              <a:gd name="connsiteY36" fmla="*/ 1912925 h 5626250"/>
              <a:gd name="connsiteX37" fmla="*/ 0 w 5274833"/>
              <a:gd name="connsiteY37" fmla="*/ 1237775 h 5626250"/>
              <a:gd name="connsiteX38" fmla="*/ 0 w 5274833"/>
              <a:gd name="connsiteY38" fmla="*/ 787675 h 5626250"/>
              <a:gd name="connsiteX39" fmla="*/ 0 w 5274833"/>
              <a:gd name="connsiteY39" fmla="*/ 0 h 562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74833" h="5626250" extrusionOk="0">
                <a:moveTo>
                  <a:pt x="0" y="0"/>
                </a:moveTo>
                <a:cubicBezTo>
                  <a:pt x="142562" y="-8390"/>
                  <a:pt x="330205" y="4171"/>
                  <a:pt x="533344" y="0"/>
                </a:cubicBezTo>
                <a:cubicBezTo>
                  <a:pt x="736483" y="-4171"/>
                  <a:pt x="812201" y="18749"/>
                  <a:pt x="961192" y="0"/>
                </a:cubicBezTo>
                <a:cubicBezTo>
                  <a:pt x="1110183" y="-18749"/>
                  <a:pt x="1459394" y="60674"/>
                  <a:pt x="1652781" y="0"/>
                </a:cubicBezTo>
                <a:cubicBezTo>
                  <a:pt x="1846168" y="-60674"/>
                  <a:pt x="2044772" y="1599"/>
                  <a:pt x="2186125" y="0"/>
                </a:cubicBezTo>
                <a:cubicBezTo>
                  <a:pt x="2327478" y="-1599"/>
                  <a:pt x="2523508" y="51991"/>
                  <a:pt x="2719469" y="0"/>
                </a:cubicBezTo>
                <a:cubicBezTo>
                  <a:pt x="2915430" y="-51991"/>
                  <a:pt x="3178906" y="54721"/>
                  <a:pt x="3411059" y="0"/>
                </a:cubicBezTo>
                <a:cubicBezTo>
                  <a:pt x="3643212" y="-54721"/>
                  <a:pt x="3743962" y="47727"/>
                  <a:pt x="3891655" y="0"/>
                </a:cubicBezTo>
                <a:cubicBezTo>
                  <a:pt x="4039348" y="-47727"/>
                  <a:pt x="4260159" y="15416"/>
                  <a:pt x="4583244" y="0"/>
                </a:cubicBezTo>
                <a:cubicBezTo>
                  <a:pt x="4906329" y="-15416"/>
                  <a:pt x="5065966" y="50667"/>
                  <a:pt x="5274833" y="0"/>
                </a:cubicBezTo>
                <a:cubicBezTo>
                  <a:pt x="5330962" y="271600"/>
                  <a:pt x="5245145" y="373104"/>
                  <a:pt x="5274833" y="562625"/>
                </a:cubicBezTo>
                <a:cubicBezTo>
                  <a:pt x="5304521" y="752147"/>
                  <a:pt x="5245472" y="930582"/>
                  <a:pt x="5274833" y="1125250"/>
                </a:cubicBezTo>
                <a:cubicBezTo>
                  <a:pt x="5304194" y="1319918"/>
                  <a:pt x="5255042" y="1585607"/>
                  <a:pt x="5274833" y="1744138"/>
                </a:cubicBezTo>
                <a:cubicBezTo>
                  <a:pt x="5294624" y="1902669"/>
                  <a:pt x="5266166" y="1983302"/>
                  <a:pt x="5274833" y="2137975"/>
                </a:cubicBezTo>
                <a:cubicBezTo>
                  <a:pt x="5283500" y="2292648"/>
                  <a:pt x="5208459" y="2551659"/>
                  <a:pt x="5274833" y="2700600"/>
                </a:cubicBezTo>
                <a:cubicBezTo>
                  <a:pt x="5341207" y="2849542"/>
                  <a:pt x="5240671" y="3146325"/>
                  <a:pt x="5274833" y="3263225"/>
                </a:cubicBezTo>
                <a:cubicBezTo>
                  <a:pt x="5308995" y="3380126"/>
                  <a:pt x="5270669" y="3676941"/>
                  <a:pt x="5274833" y="3825850"/>
                </a:cubicBezTo>
                <a:cubicBezTo>
                  <a:pt x="5278997" y="3974760"/>
                  <a:pt x="5201678" y="4259380"/>
                  <a:pt x="5274833" y="4444738"/>
                </a:cubicBezTo>
                <a:cubicBezTo>
                  <a:pt x="5347988" y="4630096"/>
                  <a:pt x="5273440" y="4917252"/>
                  <a:pt x="5274833" y="5063625"/>
                </a:cubicBezTo>
                <a:cubicBezTo>
                  <a:pt x="5276226" y="5209998"/>
                  <a:pt x="5217044" y="5505278"/>
                  <a:pt x="5274833" y="5626250"/>
                </a:cubicBezTo>
                <a:cubicBezTo>
                  <a:pt x="5134700" y="5658657"/>
                  <a:pt x="4999498" y="5586112"/>
                  <a:pt x="4846985" y="5626250"/>
                </a:cubicBezTo>
                <a:cubicBezTo>
                  <a:pt x="4694472" y="5666388"/>
                  <a:pt x="4436807" y="5590533"/>
                  <a:pt x="4155396" y="5626250"/>
                </a:cubicBezTo>
                <a:cubicBezTo>
                  <a:pt x="3873985" y="5661967"/>
                  <a:pt x="3717973" y="5579133"/>
                  <a:pt x="3569304" y="5626250"/>
                </a:cubicBezTo>
                <a:cubicBezTo>
                  <a:pt x="3420635" y="5673367"/>
                  <a:pt x="3204878" y="5625795"/>
                  <a:pt x="3088708" y="5626250"/>
                </a:cubicBezTo>
                <a:cubicBezTo>
                  <a:pt x="2972538" y="5626705"/>
                  <a:pt x="2763554" y="5616790"/>
                  <a:pt x="2502615" y="5626250"/>
                </a:cubicBezTo>
                <a:cubicBezTo>
                  <a:pt x="2241676" y="5635710"/>
                  <a:pt x="2236605" y="5578553"/>
                  <a:pt x="2074768" y="5626250"/>
                </a:cubicBezTo>
                <a:cubicBezTo>
                  <a:pt x="1912931" y="5673947"/>
                  <a:pt x="1733141" y="5607410"/>
                  <a:pt x="1646920" y="5626250"/>
                </a:cubicBezTo>
                <a:cubicBezTo>
                  <a:pt x="1560699" y="5645090"/>
                  <a:pt x="1341100" y="5566939"/>
                  <a:pt x="1060828" y="5626250"/>
                </a:cubicBezTo>
                <a:cubicBezTo>
                  <a:pt x="780556" y="5685561"/>
                  <a:pt x="775079" y="5574701"/>
                  <a:pt x="580232" y="5626250"/>
                </a:cubicBezTo>
                <a:cubicBezTo>
                  <a:pt x="385385" y="5677799"/>
                  <a:pt x="124289" y="5583573"/>
                  <a:pt x="0" y="5626250"/>
                </a:cubicBezTo>
                <a:cubicBezTo>
                  <a:pt x="-18484" y="5484014"/>
                  <a:pt x="22811" y="5288183"/>
                  <a:pt x="0" y="5176150"/>
                </a:cubicBezTo>
                <a:cubicBezTo>
                  <a:pt x="-22811" y="5064117"/>
                  <a:pt x="42964" y="4958040"/>
                  <a:pt x="0" y="4782313"/>
                </a:cubicBezTo>
                <a:cubicBezTo>
                  <a:pt x="-42964" y="4606586"/>
                  <a:pt x="6224" y="4312925"/>
                  <a:pt x="0" y="4163425"/>
                </a:cubicBezTo>
                <a:cubicBezTo>
                  <a:pt x="-6224" y="4013925"/>
                  <a:pt x="50924" y="3826313"/>
                  <a:pt x="0" y="3713325"/>
                </a:cubicBezTo>
                <a:cubicBezTo>
                  <a:pt x="-50924" y="3600337"/>
                  <a:pt x="51947" y="3334701"/>
                  <a:pt x="0" y="3094438"/>
                </a:cubicBezTo>
                <a:cubicBezTo>
                  <a:pt x="-51947" y="2854175"/>
                  <a:pt x="80664" y="2738760"/>
                  <a:pt x="0" y="2419287"/>
                </a:cubicBezTo>
                <a:cubicBezTo>
                  <a:pt x="-80664" y="2099814"/>
                  <a:pt x="13888" y="2118500"/>
                  <a:pt x="0" y="1912925"/>
                </a:cubicBezTo>
                <a:cubicBezTo>
                  <a:pt x="-13888" y="1707350"/>
                  <a:pt x="19666" y="1522553"/>
                  <a:pt x="0" y="1237775"/>
                </a:cubicBezTo>
                <a:cubicBezTo>
                  <a:pt x="-19666" y="952997"/>
                  <a:pt x="24157" y="997085"/>
                  <a:pt x="0" y="787675"/>
                </a:cubicBezTo>
                <a:cubicBezTo>
                  <a:pt x="-24157" y="578265"/>
                  <a:pt x="48594" y="325196"/>
                  <a:pt x="0" y="0"/>
                </a:cubicBezTo>
                <a:close/>
              </a:path>
            </a:pathLst>
          </a:custGeom>
          <a:noFill/>
          <a:ln w="44450">
            <a:solidFill>
              <a:srgbClr val="C00000"/>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514350" indent="-514350">
              <a:buAutoNum type="arabicPeriod"/>
            </a:pPr>
            <a:endParaRPr lang="en-US" sz="1400" dirty="0"/>
          </a:p>
          <a:p>
            <a:pPr marL="0" indent="0" algn="ctr">
              <a:spcBef>
                <a:spcPts val="0"/>
              </a:spcBef>
              <a:buNone/>
            </a:pPr>
            <a:r>
              <a:rPr lang="en-US" dirty="0"/>
              <a:t>Asset Tiger Reports</a:t>
            </a:r>
          </a:p>
          <a:p>
            <a:pPr marL="0" indent="0">
              <a:spcBef>
                <a:spcPts val="0"/>
              </a:spcBef>
              <a:buNone/>
            </a:pPr>
            <a:endParaRPr lang="en-US" dirty="0"/>
          </a:p>
          <a:p>
            <a:pPr>
              <a:spcBef>
                <a:spcPts val="0"/>
              </a:spcBef>
              <a:buAutoNum type="arabicPeriod"/>
            </a:pPr>
            <a:r>
              <a:rPr lang="en-US" sz="2000" dirty="0"/>
              <a:t>Reports (on left side of screen)</a:t>
            </a:r>
          </a:p>
          <a:p>
            <a:pPr>
              <a:spcBef>
                <a:spcPts val="0"/>
              </a:spcBef>
              <a:buAutoNum type="arabicPeriod"/>
            </a:pPr>
            <a:r>
              <a:rPr lang="en-US" sz="2000" dirty="0"/>
              <a:t>Audit Reports(under tools)</a:t>
            </a:r>
          </a:p>
          <a:p>
            <a:pPr lvl="1">
              <a:spcBef>
                <a:spcPts val="0"/>
              </a:spcBef>
            </a:pPr>
            <a:r>
              <a:rPr lang="en-US" sz="2000" dirty="0"/>
              <a:t>I use “by Audit Date” to view all audited assets for a department.</a:t>
            </a:r>
          </a:p>
          <a:p>
            <a:pPr lvl="1">
              <a:spcBef>
                <a:spcPts val="0"/>
              </a:spcBef>
            </a:pPr>
            <a:r>
              <a:rPr lang="en-US" sz="2000" dirty="0"/>
              <a:t>Additional reports are available including “Non-Audited Assets.” This will give a quick view of all assets remaining to be audited. </a:t>
            </a:r>
          </a:p>
          <a:p>
            <a:pPr marL="114300" indent="0">
              <a:spcBef>
                <a:spcPts val="0"/>
              </a:spcBef>
              <a:buNone/>
            </a:pPr>
            <a:endParaRPr lang="en-US" sz="2400" dirty="0"/>
          </a:p>
          <a:p>
            <a:pPr marL="114300" indent="0">
              <a:spcBef>
                <a:spcPts val="0"/>
              </a:spcBef>
              <a:buNone/>
            </a:pPr>
            <a:r>
              <a:rPr lang="en-US" sz="2000" dirty="0"/>
              <a:t>Please note that all reports can easily be exported to Excel through the Export tab on the right side of the report.</a:t>
            </a:r>
            <a:endParaRPr lang="en-US" sz="2400" dirty="0"/>
          </a:p>
          <a:p>
            <a:pPr marL="0" indent="0">
              <a:spcBef>
                <a:spcPts val="0"/>
              </a:spcBef>
              <a:buNone/>
            </a:pPr>
            <a:r>
              <a:rPr lang="en-US" sz="2000" dirty="0"/>
              <a:t>	</a:t>
            </a:r>
          </a:p>
          <a:p>
            <a:pPr marL="514350" indent="-514350">
              <a:buAutoNum type="arabicPeriod"/>
            </a:pPr>
            <a:endParaRPr lang="en-US" dirty="0"/>
          </a:p>
        </p:txBody>
      </p:sp>
      <p:pic>
        <p:nvPicPr>
          <p:cNvPr id="4" name="Picture 3">
            <a:extLst>
              <a:ext uri="{FF2B5EF4-FFF2-40B4-BE49-F238E27FC236}">
                <a16:creationId xmlns:a16="http://schemas.microsoft.com/office/drawing/2014/main" id="{9176ABF0-E5EA-3DC1-70C5-85371FF2D55D}"/>
              </a:ext>
            </a:extLst>
          </p:cNvPr>
          <p:cNvPicPr>
            <a:picLocks noChangeAspect="1"/>
          </p:cNvPicPr>
          <p:nvPr/>
        </p:nvPicPr>
        <p:blipFill>
          <a:blip r:embed="rId2"/>
          <a:stretch>
            <a:fillRect/>
          </a:stretch>
        </p:blipFill>
        <p:spPr>
          <a:xfrm>
            <a:off x="300650" y="730469"/>
            <a:ext cx="6118257" cy="4852750"/>
          </a:xfrm>
          <a:prstGeom prst="rect">
            <a:avLst/>
          </a:prstGeom>
        </p:spPr>
      </p:pic>
    </p:spTree>
    <p:extLst>
      <p:ext uri="{BB962C8B-B14F-4D97-AF65-F5344CB8AC3E}">
        <p14:creationId xmlns:p14="http://schemas.microsoft.com/office/powerpoint/2010/main" val="138342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9DE22-459E-E51A-92C8-30AD034D7269}"/>
              </a:ext>
            </a:extLst>
          </p:cNvPr>
          <p:cNvPicPr>
            <a:picLocks noChangeAspect="1"/>
          </p:cNvPicPr>
          <p:nvPr/>
        </p:nvPicPr>
        <p:blipFill>
          <a:blip r:embed="rId2"/>
          <a:stretch>
            <a:fillRect/>
          </a:stretch>
        </p:blipFill>
        <p:spPr>
          <a:xfrm>
            <a:off x="8905977" y="220716"/>
            <a:ext cx="2778405" cy="5911143"/>
          </a:xfrm>
          <a:prstGeom prst="rect">
            <a:avLst/>
          </a:prstGeom>
        </p:spPr>
      </p:pic>
      <p:sp>
        <p:nvSpPr>
          <p:cNvPr id="5" name="Arrow: Right 4">
            <a:extLst>
              <a:ext uri="{FF2B5EF4-FFF2-40B4-BE49-F238E27FC236}">
                <a16:creationId xmlns:a16="http://schemas.microsoft.com/office/drawing/2014/main" id="{B21A175A-1446-BD15-F9E5-6D84E3738941}"/>
              </a:ext>
            </a:extLst>
          </p:cNvPr>
          <p:cNvSpPr/>
          <p:nvPr/>
        </p:nvSpPr>
        <p:spPr>
          <a:xfrm rot="10800000">
            <a:off x="3437579" y="3415735"/>
            <a:ext cx="643356" cy="2680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EBD72B0-C905-4552-0DB1-9EF1AE6AAA14}"/>
              </a:ext>
            </a:extLst>
          </p:cNvPr>
          <p:cNvPicPr>
            <a:picLocks noChangeAspect="1"/>
          </p:cNvPicPr>
          <p:nvPr/>
        </p:nvPicPr>
        <p:blipFill>
          <a:blip r:embed="rId3"/>
          <a:stretch>
            <a:fillRect/>
          </a:stretch>
        </p:blipFill>
        <p:spPr>
          <a:xfrm>
            <a:off x="312428" y="96819"/>
            <a:ext cx="2973596" cy="6035040"/>
          </a:xfrm>
          <a:prstGeom prst="rect">
            <a:avLst/>
          </a:prstGeom>
        </p:spPr>
      </p:pic>
      <p:sp>
        <p:nvSpPr>
          <p:cNvPr id="11" name="Arrow: Right 10">
            <a:extLst>
              <a:ext uri="{FF2B5EF4-FFF2-40B4-BE49-F238E27FC236}">
                <a16:creationId xmlns:a16="http://schemas.microsoft.com/office/drawing/2014/main" id="{402E09FF-0AA8-C3B6-E3A5-36BF468B75EF}"/>
              </a:ext>
            </a:extLst>
          </p:cNvPr>
          <p:cNvSpPr/>
          <p:nvPr/>
        </p:nvSpPr>
        <p:spPr>
          <a:xfrm rot="20703153">
            <a:off x="8077991" y="5321878"/>
            <a:ext cx="683324" cy="2709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028B0437-78BE-5A87-FDEE-EF328B58F2B5}"/>
              </a:ext>
            </a:extLst>
          </p:cNvPr>
          <p:cNvSpPr>
            <a:spLocks noGrp="1"/>
          </p:cNvSpPr>
          <p:nvPr>
            <p:ph sz="half" idx="1"/>
          </p:nvPr>
        </p:nvSpPr>
        <p:spPr>
          <a:xfrm>
            <a:off x="3819896" y="361061"/>
            <a:ext cx="4679576" cy="5626250"/>
          </a:xfrm>
          <a:custGeom>
            <a:avLst/>
            <a:gdLst>
              <a:gd name="connsiteX0" fmla="*/ 0 w 4679576"/>
              <a:gd name="connsiteY0" fmla="*/ 0 h 5626250"/>
              <a:gd name="connsiteX1" fmla="*/ 538151 w 4679576"/>
              <a:gd name="connsiteY1" fmla="*/ 0 h 5626250"/>
              <a:gd name="connsiteX2" fmla="*/ 982711 w 4679576"/>
              <a:gd name="connsiteY2" fmla="*/ 0 h 5626250"/>
              <a:gd name="connsiteX3" fmla="*/ 1661249 w 4679576"/>
              <a:gd name="connsiteY3" fmla="*/ 0 h 5626250"/>
              <a:gd name="connsiteX4" fmla="*/ 2199401 w 4679576"/>
              <a:gd name="connsiteY4" fmla="*/ 0 h 5626250"/>
              <a:gd name="connsiteX5" fmla="*/ 2737552 w 4679576"/>
              <a:gd name="connsiteY5" fmla="*/ 0 h 5626250"/>
              <a:gd name="connsiteX6" fmla="*/ 3416090 w 4679576"/>
              <a:gd name="connsiteY6" fmla="*/ 0 h 5626250"/>
              <a:gd name="connsiteX7" fmla="*/ 3907446 w 4679576"/>
              <a:gd name="connsiteY7" fmla="*/ 0 h 5626250"/>
              <a:gd name="connsiteX8" fmla="*/ 4679576 w 4679576"/>
              <a:gd name="connsiteY8" fmla="*/ 0 h 5626250"/>
              <a:gd name="connsiteX9" fmla="*/ 4679576 w 4679576"/>
              <a:gd name="connsiteY9" fmla="*/ 675150 h 5626250"/>
              <a:gd name="connsiteX10" fmla="*/ 4679576 w 4679576"/>
              <a:gd name="connsiteY10" fmla="*/ 1125250 h 5626250"/>
              <a:gd name="connsiteX11" fmla="*/ 4679576 w 4679576"/>
              <a:gd name="connsiteY11" fmla="*/ 1687875 h 5626250"/>
              <a:gd name="connsiteX12" fmla="*/ 4679576 w 4679576"/>
              <a:gd name="connsiteY12" fmla="*/ 2306763 h 5626250"/>
              <a:gd name="connsiteX13" fmla="*/ 4679576 w 4679576"/>
              <a:gd name="connsiteY13" fmla="*/ 2700600 h 5626250"/>
              <a:gd name="connsiteX14" fmla="*/ 4679576 w 4679576"/>
              <a:gd name="connsiteY14" fmla="*/ 3263225 h 5626250"/>
              <a:gd name="connsiteX15" fmla="*/ 4679576 w 4679576"/>
              <a:gd name="connsiteY15" fmla="*/ 3825850 h 5626250"/>
              <a:gd name="connsiteX16" fmla="*/ 4679576 w 4679576"/>
              <a:gd name="connsiteY16" fmla="*/ 4388475 h 5626250"/>
              <a:gd name="connsiteX17" fmla="*/ 4679576 w 4679576"/>
              <a:gd name="connsiteY17" fmla="*/ 5007363 h 5626250"/>
              <a:gd name="connsiteX18" fmla="*/ 4679576 w 4679576"/>
              <a:gd name="connsiteY18" fmla="*/ 5626250 h 5626250"/>
              <a:gd name="connsiteX19" fmla="*/ 4047833 w 4679576"/>
              <a:gd name="connsiteY19" fmla="*/ 5626250 h 5626250"/>
              <a:gd name="connsiteX20" fmla="*/ 3556478 w 4679576"/>
              <a:gd name="connsiteY20" fmla="*/ 5626250 h 5626250"/>
              <a:gd name="connsiteX21" fmla="*/ 2877939 w 4679576"/>
              <a:gd name="connsiteY21" fmla="*/ 5626250 h 5626250"/>
              <a:gd name="connsiteX22" fmla="*/ 2292992 w 4679576"/>
              <a:gd name="connsiteY22" fmla="*/ 5626250 h 5626250"/>
              <a:gd name="connsiteX23" fmla="*/ 1801637 w 4679576"/>
              <a:gd name="connsiteY23" fmla="*/ 5626250 h 5626250"/>
              <a:gd name="connsiteX24" fmla="*/ 1216690 w 4679576"/>
              <a:gd name="connsiteY24" fmla="*/ 5626250 h 5626250"/>
              <a:gd name="connsiteX25" fmla="*/ 772130 w 4679576"/>
              <a:gd name="connsiteY25" fmla="*/ 5626250 h 5626250"/>
              <a:gd name="connsiteX26" fmla="*/ 0 w 4679576"/>
              <a:gd name="connsiteY26" fmla="*/ 5626250 h 5626250"/>
              <a:gd name="connsiteX27" fmla="*/ 0 w 4679576"/>
              <a:gd name="connsiteY27" fmla="*/ 5063625 h 5626250"/>
              <a:gd name="connsiteX28" fmla="*/ 0 w 4679576"/>
              <a:gd name="connsiteY28" fmla="*/ 4613525 h 5626250"/>
              <a:gd name="connsiteX29" fmla="*/ 0 w 4679576"/>
              <a:gd name="connsiteY29" fmla="*/ 3938375 h 5626250"/>
              <a:gd name="connsiteX30" fmla="*/ 0 w 4679576"/>
              <a:gd name="connsiteY30" fmla="*/ 3432013 h 5626250"/>
              <a:gd name="connsiteX31" fmla="*/ 0 w 4679576"/>
              <a:gd name="connsiteY31" fmla="*/ 3038175 h 5626250"/>
              <a:gd name="connsiteX32" fmla="*/ 0 w 4679576"/>
              <a:gd name="connsiteY32" fmla="*/ 2419287 h 5626250"/>
              <a:gd name="connsiteX33" fmla="*/ 0 w 4679576"/>
              <a:gd name="connsiteY33" fmla="*/ 1969187 h 5626250"/>
              <a:gd name="connsiteX34" fmla="*/ 0 w 4679576"/>
              <a:gd name="connsiteY34" fmla="*/ 1350300 h 5626250"/>
              <a:gd name="connsiteX35" fmla="*/ 0 w 4679576"/>
              <a:gd name="connsiteY35" fmla="*/ 675150 h 5626250"/>
              <a:gd name="connsiteX36" fmla="*/ 0 w 4679576"/>
              <a:gd name="connsiteY36" fmla="*/ 0 h 562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79576" h="5626250" extrusionOk="0">
                <a:moveTo>
                  <a:pt x="0" y="0"/>
                </a:moveTo>
                <a:cubicBezTo>
                  <a:pt x="199269" y="-34339"/>
                  <a:pt x="277376" y="55463"/>
                  <a:pt x="538151" y="0"/>
                </a:cubicBezTo>
                <a:cubicBezTo>
                  <a:pt x="798926" y="-55463"/>
                  <a:pt x="767974" y="29676"/>
                  <a:pt x="982711" y="0"/>
                </a:cubicBezTo>
                <a:cubicBezTo>
                  <a:pt x="1197448" y="-29676"/>
                  <a:pt x="1451694" y="44816"/>
                  <a:pt x="1661249" y="0"/>
                </a:cubicBezTo>
                <a:cubicBezTo>
                  <a:pt x="1870804" y="-44816"/>
                  <a:pt x="2030159" y="34403"/>
                  <a:pt x="2199401" y="0"/>
                </a:cubicBezTo>
                <a:cubicBezTo>
                  <a:pt x="2368643" y="-34403"/>
                  <a:pt x="2536703" y="60104"/>
                  <a:pt x="2737552" y="0"/>
                </a:cubicBezTo>
                <a:cubicBezTo>
                  <a:pt x="2938401" y="-60104"/>
                  <a:pt x="3178035" y="16561"/>
                  <a:pt x="3416090" y="0"/>
                </a:cubicBezTo>
                <a:cubicBezTo>
                  <a:pt x="3654145" y="-16561"/>
                  <a:pt x="3700637" y="8914"/>
                  <a:pt x="3907446" y="0"/>
                </a:cubicBezTo>
                <a:cubicBezTo>
                  <a:pt x="4114255" y="-8914"/>
                  <a:pt x="4322040" y="30680"/>
                  <a:pt x="4679576" y="0"/>
                </a:cubicBezTo>
                <a:cubicBezTo>
                  <a:pt x="4747297" y="144305"/>
                  <a:pt x="4627178" y="538296"/>
                  <a:pt x="4679576" y="675150"/>
                </a:cubicBezTo>
                <a:cubicBezTo>
                  <a:pt x="4731974" y="812004"/>
                  <a:pt x="4636385" y="990537"/>
                  <a:pt x="4679576" y="1125250"/>
                </a:cubicBezTo>
                <a:cubicBezTo>
                  <a:pt x="4722767" y="1259963"/>
                  <a:pt x="4650215" y="1493207"/>
                  <a:pt x="4679576" y="1687875"/>
                </a:cubicBezTo>
                <a:cubicBezTo>
                  <a:pt x="4708937" y="1882543"/>
                  <a:pt x="4659785" y="2148232"/>
                  <a:pt x="4679576" y="2306763"/>
                </a:cubicBezTo>
                <a:cubicBezTo>
                  <a:pt x="4699367" y="2465294"/>
                  <a:pt x="4670909" y="2545927"/>
                  <a:pt x="4679576" y="2700600"/>
                </a:cubicBezTo>
                <a:cubicBezTo>
                  <a:pt x="4688243" y="2855273"/>
                  <a:pt x="4613202" y="3114284"/>
                  <a:pt x="4679576" y="3263225"/>
                </a:cubicBezTo>
                <a:cubicBezTo>
                  <a:pt x="4745950" y="3412167"/>
                  <a:pt x="4645414" y="3708950"/>
                  <a:pt x="4679576" y="3825850"/>
                </a:cubicBezTo>
                <a:cubicBezTo>
                  <a:pt x="4713738" y="3942751"/>
                  <a:pt x="4675412" y="4239566"/>
                  <a:pt x="4679576" y="4388475"/>
                </a:cubicBezTo>
                <a:cubicBezTo>
                  <a:pt x="4683740" y="4537385"/>
                  <a:pt x="4606421" y="4822005"/>
                  <a:pt x="4679576" y="5007363"/>
                </a:cubicBezTo>
                <a:cubicBezTo>
                  <a:pt x="4752731" y="5192721"/>
                  <a:pt x="4678183" y="5479877"/>
                  <a:pt x="4679576" y="5626250"/>
                </a:cubicBezTo>
                <a:cubicBezTo>
                  <a:pt x="4495321" y="5649767"/>
                  <a:pt x="4218165" y="5551828"/>
                  <a:pt x="4047833" y="5626250"/>
                </a:cubicBezTo>
                <a:cubicBezTo>
                  <a:pt x="3877501" y="5700672"/>
                  <a:pt x="3699854" y="5587312"/>
                  <a:pt x="3556478" y="5626250"/>
                </a:cubicBezTo>
                <a:cubicBezTo>
                  <a:pt x="3413102" y="5665188"/>
                  <a:pt x="3136340" y="5584094"/>
                  <a:pt x="2877939" y="5626250"/>
                </a:cubicBezTo>
                <a:cubicBezTo>
                  <a:pt x="2619538" y="5668406"/>
                  <a:pt x="2507598" y="5611621"/>
                  <a:pt x="2292992" y="5626250"/>
                </a:cubicBezTo>
                <a:cubicBezTo>
                  <a:pt x="2078386" y="5640879"/>
                  <a:pt x="1950643" y="5602908"/>
                  <a:pt x="1801637" y="5626250"/>
                </a:cubicBezTo>
                <a:cubicBezTo>
                  <a:pt x="1652631" y="5649592"/>
                  <a:pt x="1351370" y="5567740"/>
                  <a:pt x="1216690" y="5626250"/>
                </a:cubicBezTo>
                <a:cubicBezTo>
                  <a:pt x="1082010" y="5684760"/>
                  <a:pt x="930859" y="5580741"/>
                  <a:pt x="772130" y="5626250"/>
                </a:cubicBezTo>
                <a:cubicBezTo>
                  <a:pt x="613401" y="5671759"/>
                  <a:pt x="383136" y="5538476"/>
                  <a:pt x="0" y="5626250"/>
                </a:cubicBezTo>
                <a:cubicBezTo>
                  <a:pt x="-43487" y="5387423"/>
                  <a:pt x="36109" y="5220802"/>
                  <a:pt x="0" y="5063625"/>
                </a:cubicBezTo>
                <a:cubicBezTo>
                  <a:pt x="-36109" y="4906448"/>
                  <a:pt x="10080" y="4757511"/>
                  <a:pt x="0" y="4613525"/>
                </a:cubicBezTo>
                <a:cubicBezTo>
                  <a:pt x="-10080" y="4469539"/>
                  <a:pt x="41300" y="4216859"/>
                  <a:pt x="0" y="3938375"/>
                </a:cubicBezTo>
                <a:cubicBezTo>
                  <a:pt x="-41300" y="3659891"/>
                  <a:pt x="36644" y="3670146"/>
                  <a:pt x="0" y="3432013"/>
                </a:cubicBezTo>
                <a:cubicBezTo>
                  <a:pt x="-36644" y="3193880"/>
                  <a:pt x="33926" y="3219176"/>
                  <a:pt x="0" y="3038175"/>
                </a:cubicBezTo>
                <a:cubicBezTo>
                  <a:pt x="-33926" y="2857174"/>
                  <a:pt x="6224" y="2568787"/>
                  <a:pt x="0" y="2419287"/>
                </a:cubicBezTo>
                <a:cubicBezTo>
                  <a:pt x="-6224" y="2269787"/>
                  <a:pt x="50924" y="2082175"/>
                  <a:pt x="0" y="1969187"/>
                </a:cubicBezTo>
                <a:cubicBezTo>
                  <a:pt x="-50924" y="1856199"/>
                  <a:pt x="51947" y="1590563"/>
                  <a:pt x="0" y="1350300"/>
                </a:cubicBezTo>
                <a:cubicBezTo>
                  <a:pt x="-51947" y="1110037"/>
                  <a:pt x="5555" y="991450"/>
                  <a:pt x="0" y="675150"/>
                </a:cubicBezTo>
                <a:cubicBezTo>
                  <a:pt x="-5555" y="358850"/>
                  <a:pt x="33895" y="135971"/>
                  <a:pt x="0" y="0"/>
                </a:cubicBezTo>
                <a:close/>
              </a:path>
            </a:pathLst>
          </a:custGeom>
          <a:noFill/>
          <a:ln w="44450">
            <a:solidFill>
              <a:srgbClr val="C00000"/>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0" indent="0" algn="ctr">
              <a:buNone/>
            </a:pPr>
            <a:endParaRPr lang="en-US" sz="1400" dirty="0"/>
          </a:p>
          <a:p>
            <a:pPr marL="0" indent="0" algn="ctr">
              <a:spcBef>
                <a:spcPts val="0"/>
              </a:spcBef>
              <a:buNone/>
            </a:pPr>
            <a:r>
              <a:rPr lang="en-US" sz="2400" dirty="0"/>
              <a:t>Asset Tiger Mobile Scanning Tool</a:t>
            </a:r>
          </a:p>
          <a:p>
            <a:pPr marL="0" indent="0" algn="ctr">
              <a:spcBef>
                <a:spcPts val="0"/>
              </a:spcBef>
              <a:buNone/>
            </a:pPr>
            <a:endParaRPr lang="en-US" sz="2400" dirty="0"/>
          </a:p>
          <a:p>
            <a:pPr marL="457200" indent="-457200">
              <a:spcBef>
                <a:spcPts val="0"/>
              </a:spcBef>
              <a:buFont typeface="+mj-lt"/>
              <a:buAutoNum type="arabicPeriod"/>
            </a:pPr>
            <a:r>
              <a:rPr lang="en-US" sz="2000" dirty="0"/>
              <a:t>Download Asset Tiger onto your mobile device (cell phone, iPad, etc.).</a:t>
            </a:r>
          </a:p>
          <a:p>
            <a:pPr marL="457200" indent="-457200">
              <a:spcBef>
                <a:spcPts val="0"/>
              </a:spcBef>
              <a:buFont typeface="+mj-lt"/>
              <a:buAutoNum type="arabicPeriod"/>
            </a:pPr>
            <a:r>
              <a:rPr lang="en-US" sz="2000" dirty="0"/>
              <a:t>Log In just as you would from your computer onto the Asset Tiger website.</a:t>
            </a:r>
          </a:p>
          <a:p>
            <a:pPr marL="457200" indent="-457200">
              <a:spcBef>
                <a:spcPts val="0"/>
              </a:spcBef>
              <a:buFont typeface="+mj-lt"/>
              <a:buAutoNum type="arabicPeriod"/>
            </a:pPr>
            <a:r>
              <a:rPr lang="en-US" sz="2000" dirty="0"/>
              <a:t>Once logged into Asset Tiger your screen will look like the photo on the left side of the screen.</a:t>
            </a:r>
          </a:p>
          <a:p>
            <a:pPr marL="457200" indent="-457200">
              <a:spcBef>
                <a:spcPts val="0"/>
              </a:spcBef>
              <a:buFont typeface="+mj-lt"/>
              <a:buAutoNum type="arabicPeriod"/>
            </a:pPr>
            <a:r>
              <a:rPr lang="en-US" sz="2000" dirty="0"/>
              <a:t>Click on three lines at the top of the left side of your mobile screen (beside the title “Asset Tiger” to view the options for the mobile site (please see the right side of this slide for a sample picture).</a:t>
            </a:r>
          </a:p>
          <a:p>
            <a:pPr marL="457200" indent="-457200">
              <a:spcBef>
                <a:spcPts val="0"/>
              </a:spcBef>
              <a:buFont typeface="+mj-lt"/>
              <a:buAutoNum type="arabicPeriod"/>
            </a:pPr>
            <a:endParaRPr lang="en-US" sz="2400" dirty="0"/>
          </a:p>
          <a:p>
            <a:pPr marL="0" indent="0">
              <a:spcBef>
                <a:spcPts val="0"/>
              </a:spcBef>
              <a:buNone/>
            </a:pPr>
            <a:r>
              <a:rPr lang="en-US" sz="2000" dirty="0"/>
              <a:t>	</a:t>
            </a:r>
          </a:p>
          <a:p>
            <a:pPr marL="514350" indent="-514350">
              <a:buAutoNum type="arabicPeriod"/>
            </a:pPr>
            <a:endParaRPr lang="en-US" dirty="0"/>
          </a:p>
        </p:txBody>
      </p:sp>
    </p:spTree>
    <p:extLst>
      <p:ext uri="{BB962C8B-B14F-4D97-AF65-F5344CB8AC3E}">
        <p14:creationId xmlns:p14="http://schemas.microsoft.com/office/powerpoint/2010/main" val="418162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9DE22-459E-E51A-92C8-30AD034D7269}"/>
              </a:ext>
            </a:extLst>
          </p:cNvPr>
          <p:cNvPicPr>
            <a:picLocks noChangeAspect="1"/>
          </p:cNvPicPr>
          <p:nvPr/>
        </p:nvPicPr>
        <p:blipFill>
          <a:blip r:embed="rId2"/>
          <a:stretch>
            <a:fillRect/>
          </a:stretch>
        </p:blipFill>
        <p:spPr>
          <a:xfrm>
            <a:off x="541782" y="220716"/>
            <a:ext cx="2778405" cy="5911143"/>
          </a:xfrm>
          <a:prstGeom prst="rect">
            <a:avLst/>
          </a:prstGeom>
        </p:spPr>
      </p:pic>
      <p:sp>
        <p:nvSpPr>
          <p:cNvPr id="5" name="Arrow: Right 4">
            <a:extLst>
              <a:ext uri="{FF2B5EF4-FFF2-40B4-BE49-F238E27FC236}">
                <a16:creationId xmlns:a16="http://schemas.microsoft.com/office/drawing/2014/main" id="{B21A175A-1446-BD15-F9E5-6D84E3738941}"/>
              </a:ext>
            </a:extLst>
          </p:cNvPr>
          <p:cNvSpPr/>
          <p:nvPr/>
        </p:nvSpPr>
        <p:spPr>
          <a:xfrm rot="9514109">
            <a:off x="1179367" y="2291377"/>
            <a:ext cx="3469230" cy="2366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66C063-E16C-E159-098D-71C407E7AFB0}"/>
              </a:ext>
            </a:extLst>
          </p:cNvPr>
          <p:cNvPicPr>
            <a:picLocks noChangeAspect="1"/>
          </p:cNvPicPr>
          <p:nvPr/>
        </p:nvPicPr>
        <p:blipFill>
          <a:blip r:embed="rId3"/>
          <a:stretch>
            <a:fillRect/>
          </a:stretch>
        </p:blipFill>
        <p:spPr>
          <a:xfrm>
            <a:off x="8871815" y="232151"/>
            <a:ext cx="3025597" cy="5943600"/>
          </a:xfrm>
          <a:prstGeom prst="rect">
            <a:avLst/>
          </a:prstGeom>
        </p:spPr>
      </p:pic>
      <p:sp>
        <p:nvSpPr>
          <p:cNvPr id="11" name="Arrow: Right 10">
            <a:extLst>
              <a:ext uri="{FF2B5EF4-FFF2-40B4-BE49-F238E27FC236}">
                <a16:creationId xmlns:a16="http://schemas.microsoft.com/office/drawing/2014/main" id="{402E09FF-0AA8-C3B6-E3A5-36BF468B75EF}"/>
              </a:ext>
            </a:extLst>
          </p:cNvPr>
          <p:cNvSpPr/>
          <p:nvPr/>
        </p:nvSpPr>
        <p:spPr>
          <a:xfrm rot="20269431" flipV="1">
            <a:off x="8170138" y="4497052"/>
            <a:ext cx="1876308" cy="152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028B0437-78BE-5A87-FDEE-EF328B58F2B5}"/>
              </a:ext>
            </a:extLst>
          </p:cNvPr>
          <p:cNvSpPr>
            <a:spLocks noGrp="1"/>
          </p:cNvSpPr>
          <p:nvPr>
            <p:ph sz="half" idx="1"/>
          </p:nvPr>
        </p:nvSpPr>
        <p:spPr>
          <a:xfrm>
            <a:off x="3819896" y="232151"/>
            <a:ext cx="4679576" cy="5755160"/>
          </a:xfrm>
          <a:custGeom>
            <a:avLst/>
            <a:gdLst>
              <a:gd name="connsiteX0" fmla="*/ 0 w 4679576"/>
              <a:gd name="connsiteY0" fmla="*/ 0 h 5755160"/>
              <a:gd name="connsiteX1" fmla="*/ 538151 w 4679576"/>
              <a:gd name="connsiteY1" fmla="*/ 0 h 5755160"/>
              <a:gd name="connsiteX2" fmla="*/ 982711 w 4679576"/>
              <a:gd name="connsiteY2" fmla="*/ 0 h 5755160"/>
              <a:gd name="connsiteX3" fmla="*/ 1661249 w 4679576"/>
              <a:gd name="connsiteY3" fmla="*/ 0 h 5755160"/>
              <a:gd name="connsiteX4" fmla="*/ 2199401 w 4679576"/>
              <a:gd name="connsiteY4" fmla="*/ 0 h 5755160"/>
              <a:gd name="connsiteX5" fmla="*/ 2737552 w 4679576"/>
              <a:gd name="connsiteY5" fmla="*/ 0 h 5755160"/>
              <a:gd name="connsiteX6" fmla="*/ 3416090 w 4679576"/>
              <a:gd name="connsiteY6" fmla="*/ 0 h 5755160"/>
              <a:gd name="connsiteX7" fmla="*/ 3907446 w 4679576"/>
              <a:gd name="connsiteY7" fmla="*/ 0 h 5755160"/>
              <a:gd name="connsiteX8" fmla="*/ 4679576 w 4679576"/>
              <a:gd name="connsiteY8" fmla="*/ 0 h 5755160"/>
              <a:gd name="connsiteX9" fmla="*/ 4679576 w 4679576"/>
              <a:gd name="connsiteY9" fmla="*/ 690619 h 5755160"/>
              <a:gd name="connsiteX10" fmla="*/ 4679576 w 4679576"/>
              <a:gd name="connsiteY10" fmla="*/ 1151032 h 5755160"/>
              <a:gd name="connsiteX11" fmla="*/ 4679576 w 4679576"/>
              <a:gd name="connsiteY11" fmla="*/ 1726548 h 5755160"/>
              <a:gd name="connsiteX12" fmla="*/ 4679576 w 4679576"/>
              <a:gd name="connsiteY12" fmla="*/ 2359616 h 5755160"/>
              <a:gd name="connsiteX13" fmla="*/ 4679576 w 4679576"/>
              <a:gd name="connsiteY13" fmla="*/ 2762477 h 5755160"/>
              <a:gd name="connsiteX14" fmla="*/ 4679576 w 4679576"/>
              <a:gd name="connsiteY14" fmla="*/ 3337993 h 5755160"/>
              <a:gd name="connsiteX15" fmla="*/ 4679576 w 4679576"/>
              <a:gd name="connsiteY15" fmla="*/ 3913509 h 5755160"/>
              <a:gd name="connsiteX16" fmla="*/ 4679576 w 4679576"/>
              <a:gd name="connsiteY16" fmla="*/ 4489025 h 5755160"/>
              <a:gd name="connsiteX17" fmla="*/ 4679576 w 4679576"/>
              <a:gd name="connsiteY17" fmla="*/ 5122092 h 5755160"/>
              <a:gd name="connsiteX18" fmla="*/ 4679576 w 4679576"/>
              <a:gd name="connsiteY18" fmla="*/ 5755160 h 5755160"/>
              <a:gd name="connsiteX19" fmla="*/ 4047833 w 4679576"/>
              <a:gd name="connsiteY19" fmla="*/ 5755160 h 5755160"/>
              <a:gd name="connsiteX20" fmla="*/ 3556478 w 4679576"/>
              <a:gd name="connsiteY20" fmla="*/ 5755160 h 5755160"/>
              <a:gd name="connsiteX21" fmla="*/ 2877939 w 4679576"/>
              <a:gd name="connsiteY21" fmla="*/ 5755160 h 5755160"/>
              <a:gd name="connsiteX22" fmla="*/ 2292992 w 4679576"/>
              <a:gd name="connsiteY22" fmla="*/ 5755160 h 5755160"/>
              <a:gd name="connsiteX23" fmla="*/ 1801637 w 4679576"/>
              <a:gd name="connsiteY23" fmla="*/ 5755160 h 5755160"/>
              <a:gd name="connsiteX24" fmla="*/ 1216690 w 4679576"/>
              <a:gd name="connsiteY24" fmla="*/ 5755160 h 5755160"/>
              <a:gd name="connsiteX25" fmla="*/ 772130 w 4679576"/>
              <a:gd name="connsiteY25" fmla="*/ 5755160 h 5755160"/>
              <a:gd name="connsiteX26" fmla="*/ 0 w 4679576"/>
              <a:gd name="connsiteY26" fmla="*/ 5755160 h 5755160"/>
              <a:gd name="connsiteX27" fmla="*/ 0 w 4679576"/>
              <a:gd name="connsiteY27" fmla="*/ 5179644 h 5755160"/>
              <a:gd name="connsiteX28" fmla="*/ 0 w 4679576"/>
              <a:gd name="connsiteY28" fmla="*/ 4719231 h 5755160"/>
              <a:gd name="connsiteX29" fmla="*/ 0 w 4679576"/>
              <a:gd name="connsiteY29" fmla="*/ 4028612 h 5755160"/>
              <a:gd name="connsiteX30" fmla="*/ 0 w 4679576"/>
              <a:gd name="connsiteY30" fmla="*/ 3510648 h 5755160"/>
              <a:gd name="connsiteX31" fmla="*/ 0 w 4679576"/>
              <a:gd name="connsiteY31" fmla="*/ 3107786 h 5755160"/>
              <a:gd name="connsiteX32" fmla="*/ 0 w 4679576"/>
              <a:gd name="connsiteY32" fmla="*/ 2474719 h 5755160"/>
              <a:gd name="connsiteX33" fmla="*/ 0 w 4679576"/>
              <a:gd name="connsiteY33" fmla="*/ 2014306 h 5755160"/>
              <a:gd name="connsiteX34" fmla="*/ 0 w 4679576"/>
              <a:gd name="connsiteY34" fmla="*/ 1381238 h 5755160"/>
              <a:gd name="connsiteX35" fmla="*/ 0 w 4679576"/>
              <a:gd name="connsiteY35" fmla="*/ 690619 h 5755160"/>
              <a:gd name="connsiteX36" fmla="*/ 0 w 4679576"/>
              <a:gd name="connsiteY36" fmla="*/ 0 h 575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79576" h="5755160" extrusionOk="0">
                <a:moveTo>
                  <a:pt x="0" y="0"/>
                </a:moveTo>
                <a:cubicBezTo>
                  <a:pt x="199269" y="-34339"/>
                  <a:pt x="277376" y="55463"/>
                  <a:pt x="538151" y="0"/>
                </a:cubicBezTo>
                <a:cubicBezTo>
                  <a:pt x="798926" y="-55463"/>
                  <a:pt x="767974" y="29676"/>
                  <a:pt x="982711" y="0"/>
                </a:cubicBezTo>
                <a:cubicBezTo>
                  <a:pt x="1197448" y="-29676"/>
                  <a:pt x="1451694" y="44816"/>
                  <a:pt x="1661249" y="0"/>
                </a:cubicBezTo>
                <a:cubicBezTo>
                  <a:pt x="1870804" y="-44816"/>
                  <a:pt x="2030159" y="34403"/>
                  <a:pt x="2199401" y="0"/>
                </a:cubicBezTo>
                <a:cubicBezTo>
                  <a:pt x="2368643" y="-34403"/>
                  <a:pt x="2536703" y="60104"/>
                  <a:pt x="2737552" y="0"/>
                </a:cubicBezTo>
                <a:cubicBezTo>
                  <a:pt x="2938401" y="-60104"/>
                  <a:pt x="3178035" y="16561"/>
                  <a:pt x="3416090" y="0"/>
                </a:cubicBezTo>
                <a:cubicBezTo>
                  <a:pt x="3654145" y="-16561"/>
                  <a:pt x="3700637" y="8914"/>
                  <a:pt x="3907446" y="0"/>
                </a:cubicBezTo>
                <a:cubicBezTo>
                  <a:pt x="4114255" y="-8914"/>
                  <a:pt x="4322040" y="30680"/>
                  <a:pt x="4679576" y="0"/>
                </a:cubicBezTo>
                <a:cubicBezTo>
                  <a:pt x="4717335" y="255311"/>
                  <a:pt x="4626749" y="396119"/>
                  <a:pt x="4679576" y="690619"/>
                </a:cubicBezTo>
                <a:cubicBezTo>
                  <a:pt x="4732403" y="985119"/>
                  <a:pt x="4642819" y="1032868"/>
                  <a:pt x="4679576" y="1151032"/>
                </a:cubicBezTo>
                <a:cubicBezTo>
                  <a:pt x="4716333" y="1269196"/>
                  <a:pt x="4636989" y="1581528"/>
                  <a:pt x="4679576" y="1726548"/>
                </a:cubicBezTo>
                <a:cubicBezTo>
                  <a:pt x="4722163" y="1871568"/>
                  <a:pt x="4622724" y="2172074"/>
                  <a:pt x="4679576" y="2359616"/>
                </a:cubicBezTo>
                <a:cubicBezTo>
                  <a:pt x="4736428" y="2547158"/>
                  <a:pt x="4650434" y="2599960"/>
                  <a:pt x="4679576" y="2762477"/>
                </a:cubicBezTo>
                <a:cubicBezTo>
                  <a:pt x="4708718" y="2924994"/>
                  <a:pt x="4657037" y="3066018"/>
                  <a:pt x="4679576" y="3337993"/>
                </a:cubicBezTo>
                <a:cubicBezTo>
                  <a:pt x="4702115" y="3609968"/>
                  <a:pt x="4616144" y="3631696"/>
                  <a:pt x="4679576" y="3913509"/>
                </a:cubicBezTo>
                <a:cubicBezTo>
                  <a:pt x="4743008" y="4195322"/>
                  <a:pt x="4620399" y="4326661"/>
                  <a:pt x="4679576" y="4489025"/>
                </a:cubicBezTo>
                <a:cubicBezTo>
                  <a:pt x="4738753" y="4651389"/>
                  <a:pt x="4663589" y="4958443"/>
                  <a:pt x="4679576" y="5122092"/>
                </a:cubicBezTo>
                <a:cubicBezTo>
                  <a:pt x="4695563" y="5285741"/>
                  <a:pt x="4640009" y="5500973"/>
                  <a:pt x="4679576" y="5755160"/>
                </a:cubicBezTo>
                <a:cubicBezTo>
                  <a:pt x="4495321" y="5778677"/>
                  <a:pt x="4218165" y="5680738"/>
                  <a:pt x="4047833" y="5755160"/>
                </a:cubicBezTo>
                <a:cubicBezTo>
                  <a:pt x="3877501" y="5829582"/>
                  <a:pt x="3699854" y="5716222"/>
                  <a:pt x="3556478" y="5755160"/>
                </a:cubicBezTo>
                <a:cubicBezTo>
                  <a:pt x="3413102" y="5794098"/>
                  <a:pt x="3136340" y="5713004"/>
                  <a:pt x="2877939" y="5755160"/>
                </a:cubicBezTo>
                <a:cubicBezTo>
                  <a:pt x="2619538" y="5797316"/>
                  <a:pt x="2507598" y="5740531"/>
                  <a:pt x="2292992" y="5755160"/>
                </a:cubicBezTo>
                <a:cubicBezTo>
                  <a:pt x="2078386" y="5769789"/>
                  <a:pt x="1950643" y="5731818"/>
                  <a:pt x="1801637" y="5755160"/>
                </a:cubicBezTo>
                <a:cubicBezTo>
                  <a:pt x="1652631" y="5778502"/>
                  <a:pt x="1351370" y="5696650"/>
                  <a:pt x="1216690" y="5755160"/>
                </a:cubicBezTo>
                <a:cubicBezTo>
                  <a:pt x="1082010" y="5813670"/>
                  <a:pt x="930859" y="5709651"/>
                  <a:pt x="772130" y="5755160"/>
                </a:cubicBezTo>
                <a:cubicBezTo>
                  <a:pt x="613401" y="5800669"/>
                  <a:pt x="383136" y="5667386"/>
                  <a:pt x="0" y="5755160"/>
                </a:cubicBezTo>
                <a:cubicBezTo>
                  <a:pt x="-27585" y="5530532"/>
                  <a:pt x="45125" y="5393966"/>
                  <a:pt x="0" y="5179644"/>
                </a:cubicBezTo>
                <a:cubicBezTo>
                  <a:pt x="-45125" y="4965322"/>
                  <a:pt x="53405" y="4904143"/>
                  <a:pt x="0" y="4719231"/>
                </a:cubicBezTo>
                <a:cubicBezTo>
                  <a:pt x="-53405" y="4534319"/>
                  <a:pt x="68882" y="4262018"/>
                  <a:pt x="0" y="4028612"/>
                </a:cubicBezTo>
                <a:cubicBezTo>
                  <a:pt x="-68882" y="3795206"/>
                  <a:pt x="32826" y="3615157"/>
                  <a:pt x="0" y="3510648"/>
                </a:cubicBezTo>
                <a:cubicBezTo>
                  <a:pt x="-32826" y="3406139"/>
                  <a:pt x="35451" y="3269900"/>
                  <a:pt x="0" y="3107786"/>
                </a:cubicBezTo>
                <a:cubicBezTo>
                  <a:pt x="-35451" y="2945672"/>
                  <a:pt x="73016" y="2681718"/>
                  <a:pt x="0" y="2474719"/>
                </a:cubicBezTo>
                <a:cubicBezTo>
                  <a:pt x="-73016" y="2267720"/>
                  <a:pt x="24551" y="2176012"/>
                  <a:pt x="0" y="2014306"/>
                </a:cubicBezTo>
                <a:cubicBezTo>
                  <a:pt x="-24551" y="1852600"/>
                  <a:pt x="67785" y="1522823"/>
                  <a:pt x="0" y="1381238"/>
                </a:cubicBezTo>
                <a:cubicBezTo>
                  <a:pt x="-67785" y="1239653"/>
                  <a:pt x="7090" y="982167"/>
                  <a:pt x="0" y="690619"/>
                </a:cubicBezTo>
                <a:cubicBezTo>
                  <a:pt x="-7090" y="399071"/>
                  <a:pt x="12603" y="315645"/>
                  <a:pt x="0" y="0"/>
                </a:cubicBezTo>
                <a:close/>
              </a:path>
            </a:pathLst>
          </a:custGeom>
          <a:noFill/>
          <a:ln w="44450">
            <a:solidFill>
              <a:srgbClr val="C00000"/>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0" indent="0" algn="ctr">
              <a:buNone/>
            </a:pPr>
            <a:endParaRPr lang="en-US" sz="1400" dirty="0"/>
          </a:p>
          <a:p>
            <a:pPr marL="0" indent="0" algn="ctr">
              <a:spcBef>
                <a:spcPts val="0"/>
              </a:spcBef>
              <a:buNone/>
            </a:pPr>
            <a:r>
              <a:rPr lang="en-US" dirty="0"/>
              <a:t>Asset Tiger </a:t>
            </a:r>
          </a:p>
          <a:p>
            <a:pPr marL="0" indent="0" algn="ctr">
              <a:spcBef>
                <a:spcPts val="0"/>
              </a:spcBef>
              <a:buNone/>
            </a:pPr>
            <a:r>
              <a:rPr lang="en-US" dirty="0"/>
              <a:t>Mobile Scanning Tool</a:t>
            </a:r>
          </a:p>
          <a:p>
            <a:pPr marL="457200" indent="-457200">
              <a:spcBef>
                <a:spcPts val="0"/>
              </a:spcBef>
              <a:buFont typeface="+mj-lt"/>
              <a:buAutoNum type="arabicPeriod"/>
            </a:pPr>
            <a:r>
              <a:rPr lang="en-US" sz="2000" dirty="0"/>
              <a:t>Under Tools select “AUDIT.”</a:t>
            </a:r>
          </a:p>
          <a:p>
            <a:pPr marL="457200" indent="-457200">
              <a:spcBef>
                <a:spcPts val="0"/>
              </a:spcBef>
              <a:buFont typeface="+mj-lt"/>
              <a:buAutoNum type="arabicPeriod"/>
            </a:pPr>
            <a:endParaRPr lang="en-US" sz="2000" dirty="0"/>
          </a:p>
          <a:p>
            <a:pPr marL="457200" indent="-457200">
              <a:spcBef>
                <a:spcPts val="0"/>
              </a:spcBef>
              <a:buFont typeface="+mj-lt"/>
              <a:buAutoNum type="arabicPeriod"/>
            </a:pPr>
            <a:r>
              <a:rPr lang="en-US" sz="2000" dirty="0"/>
              <a:t>Two steps (see below).</a:t>
            </a:r>
          </a:p>
          <a:p>
            <a:pPr lvl="1">
              <a:spcBef>
                <a:spcPts val="0"/>
              </a:spcBef>
              <a:buAutoNum type="arabicPeriod"/>
            </a:pPr>
            <a:r>
              <a:rPr lang="en-US" sz="1400" dirty="0"/>
              <a:t>Step 1: Set Audit Name-Select </a:t>
            </a:r>
            <a:r>
              <a:rPr lang="en-US" sz="1400" b="1" i="1" dirty="0">
                <a:highlight>
                  <a:srgbClr val="FFFF00"/>
                </a:highlight>
              </a:rPr>
              <a:t>December 2022</a:t>
            </a:r>
            <a:endParaRPr lang="en-US" b="1" i="1" dirty="0"/>
          </a:p>
          <a:p>
            <a:pPr lvl="1">
              <a:spcBef>
                <a:spcPts val="0"/>
              </a:spcBef>
              <a:buAutoNum type="arabicPeriod"/>
            </a:pPr>
            <a:r>
              <a:rPr lang="en-US" sz="1400" dirty="0"/>
              <a:t>Step 2: Audit Site and Location	</a:t>
            </a:r>
          </a:p>
          <a:p>
            <a:pPr lvl="2">
              <a:spcBef>
                <a:spcPts val="0"/>
              </a:spcBef>
              <a:buFont typeface="Courier New" panose="02070309020205020404" pitchFamily="49" charset="0"/>
              <a:buChar char="o"/>
            </a:pPr>
            <a:r>
              <a:rPr lang="en-US" sz="1400" dirty="0"/>
              <a:t>Part 1 of Step 2: Audit Site is required and should correspond to the site you are auditing (</a:t>
            </a:r>
            <a:r>
              <a:rPr lang="en-US" sz="1400" dirty="0">
                <a:highlight>
                  <a:srgbClr val="FFFF00"/>
                </a:highlight>
              </a:rPr>
              <a:t>AES, CES, or Division</a:t>
            </a:r>
            <a:r>
              <a:rPr lang="en-US" sz="1400" dirty="0"/>
              <a:t>).</a:t>
            </a:r>
            <a:r>
              <a:rPr lang="en-US" sz="1100" dirty="0"/>
              <a:t> </a:t>
            </a:r>
          </a:p>
          <a:p>
            <a:pPr lvl="2">
              <a:spcBef>
                <a:spcPts val="0"/>
              </a:spcBef>
              <a:buFont typeface="Courier New" panose="02070309020205020404" pitchFamily="49" charset="0"/>
              <a:buChar char="o"/>
            </a:pPr>
            <a:r>
              <a:rPr lang="en-US" sz="1400" dirty="0"/>
              <a:t>Part 2 of Step 2: Audit Location is required and should correspond to with the </a:t>
            </a:r>
            <a:r>
              <a:rPr lang="en-US" sz="1400" dirty="0">
                <a:highlight>
                  <a:srgbClr val="FFFF00"/>
                </a:highlight>
              </a:rPr>
              <a:t>name of the business asset tracker for your cost center</a:t>
            </a:r>
            <a:r>
              <a:rPr lang="en-US" sz="1400" dirty="0"/>
              <a:t> (Example: AES-DREX would select the name Heather Frankenberger).</a:t>
            </a:r>
          </a:p>
          <a:p>
            <a:pPr marL="914400" lvl="2" indent="0">
              <a:spcBef>
                <a:spcPts val="0"/>
              </a:spcBef>
              <a:buNone/>
            </a:pPr>
            <a:endParaRPr lang="en-US" sz="1400" dirty="0"/>
          </a:p>
          <a:p>
            <a:pPr marL="457200" indent="-457200">
              <a:spcBef>
                <a:spcPts val="0"/>
              </a:spcBef>
              <a:buFont typeface="+mj-lt"/>
              <a:buAutoNum type="arabicPeriod"/>
            </a:pPr>
            <a:r>
              <a:rPr lang="en-US" sz="2000" dirty="0"/>
              <a:t>Select “Start Audit” tab in the middle of your mobile screen.</a:t>
            </a:r>
          </a:p>
          <a:p>
            <a:pPr marL="0" indent="0">
              <a:spcBef>
                <a:spcPts val="0"/>
              </a:spcBef>
              <a:buNone/>
            </a:pPr>
            <a:endParaRPr lang="en-US" sz="2000" dirty="0"/>
          </a:p>
          <a:p>
            <a:pPr marL="514350" indent="-514350">
              <a:buAutoNum type="arabicPeriod"/>
            </a:pPr>
            <a:endParaRPr lang="en-US" dirty="0"/>
          </a:p>
        </p:txBody>
      </p:sp>
    </p:spTree>
    <p:extLst>
      <p:ext uri="{BB962C8B-B14F-4D97-AF65-F5344CB8AC3E}">
        <p14:creationId xmlns:p14="http://schemas.microsoft.com/office/powerpoint/2010/main" val="304110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21882F-D4ED-BD1A-A9F5-383FA7B80618}"/>
              </a:ext>
            </a:extLst>
          </p:cNvPr>
          <p:cNvPicPr>
            <a:picLocks noChangeAspect="1"/>
          </p:cNvPicPr>
          <p:nvPr/>
        </p:nvPicPr>
        <p:blipFill>
          <a:blip r:embed="rId2"/>
          <a:stretch>
            <a:fillRect/>
          </a:stretch>
        </p:blipFill>
        <p:spPr>
          <a:xfrm>
            <a:off x="368218" y="232151"/>
            <a:ext cx="2997204" cy="5943600"/>
          </a:xfrm>
          <a:prstGeom prst="rect">
            <a:avLst/>
          </a:prstGeom>
        </p:spPr>
      </p:pic>
      <p:sp>
        <p:nvSpPr>
          <p:cNvPr id="5" name="Arrow: Right 4">
            <a:extLst>
              <a:ext uri="{FF2B5EF4-FFF2-40B4-BE49-F238E27FC236}">
                <a16:creationId xmlns:a16="http://schemas.microsoft.com/office/drawing/2014/main" id="{B21A175A-1446-BD15-F9E5-6D84E3738941}"/>
              </a:ext>
            </a:extLst>
          </p:cNvPr>
          <p:cNvSpPr/>
          <p:nvPr/>
        </p:nvSpPr>
        <p:spPr>
          <a:xfrm rot="10093193">
            <a:off x="1537888" y="2181451"/>
            <a:ext cx="2716345" cy="2825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7851E0A-CE47-DCC1-5AD9-201BD14C9EF3}"/>
              </a:ext>
            </a:extLst>
          </p:cNvPr>
          <p:cNvPicPr>
            <a:picLocks noChangeAspect="1"/>
          </p:cNvPicPr>
          <p:nvPr/>
        </p:nvPicPr>
        <p:blipFill>
          <a:blip r:embed="rId3"/>
          <a:stretch>
            <a:fillRect/>
          </a:stretch>
        </p:blipFill>
        <p:spPr>
          <a:xfrm>
            <a:off x="8816070" y="226591"/>
            <a:ext cx="3019396" cy="5943600"/>
          </a:xfrm>
          <a:prstGeom prst="rect">
            <a:avLst/>
          </a:prstGeom>
        </p:spPr>
      </p:pic>
      <p:sp>
        <p:nvSpPr>
          <p:cNvPr id="11" name="Arrow: Right 10">
            <a:extLst>
              <a:ext uri="{FF2B5EF4-FFF2-40B4-BE49-F238E27FC236}">
                <a16:creationId xmlns:a16="http://schemas.microsoft.com/office/drawing/2014/main" id="{402E09FF-0AA8-C3B6-E3A5-36BF468B75EF}"/>
              </a:ext>
            </a:extLst>
          </p:cNvPr>
          <p:cNvSpPr/>
          <p:nvPr/>
        </p:nvSpPr>
        <p:spPr>
          <a:xfrm rot="19884789">
            <a:off x="8070846" y="2715274"/>
            <a:ext cx="1047359" cy="375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028B0437-78BE-5A87-FDEE-EF328B58F2B5}"/>
              </a:ext>
            </a:extLst>
          </p:cNvPr>
          <p:cNvSpPr>
            <a:spLocks noGrp="1"/>
          </p:cNvSpPr>
          <p:nvPr>
            <p:ph sz="half" idx="1"/>
          </p:nvPr>
        </p:nvSpPr>
        <p:spPr>
          <a:xfrm>
            <a:off x="3819896" y="232151"/>
            <a:ext cx="4679576" cy="5755160"/>
          </a:xfrm>
          <a:custGeom>
            <a:avLst/>
            <a:gdLst>
              <a:gd name="connsiteX0" fmla="*/ 0 w 4679576"/>
              <a:gd name="connsiteY0" fmla="*/ 0 h 5755160"/>
              <a:gd name="connsiteX1" fmla="*/ 538151 w 4679576"/>
              <a:gd name="connsiteY1" fmla="*/ 0 h 5755160"/>
              <a:gd name="connsiteX2" fmla="*/ 982711 w 4679576"/>
              <a:gd name="connsiteY2" fmla="*/ 0 h 5755160"/>
              <a:gd name="connsiteX3" fmla="*/ 1661249 w 4679576"/>
              <a:gd name="connsiteY3" fmla="*/ 0 h 5755160"/>
              <a:gd name="connsiteX4" fmla="*/ 2199401 w 4679576"/>
              <a:gd name="connsiteY4" fmla="*/ 0 h 5755160"/>
              <a:gd name="connsiteX5" fmla="*/ 2737552 w 4679576"/>
              <a:gd name="connsiteY5" fmla="*/ 0 h 5755160"/>
              <a:gd name="connsiteX6" fmla="*/ 3416090 w 4679576"/>
              <a:gd name="connsiteY6" fmla="*/ 0 h 5755160"/>
              <a:gd name="connsiteX7" fmla="*/ 3907446 w 4679576"/>
              <a:gd name="connsiteY7" fmla="*/ 0 h 5755160"/>
              <a:gd name="connsiteX8" fmla="*/ 4679576 w 4679576"/>
              <a:gd name="connsiteY8" fmla="*/ 0 h 5755160"/>
              <a:gd name="connsiteX9" fmla="*/ 4679576 w 4679576"/>
              <a:gd name="connsiteY9" fmla="*/ 690619 h 5755160"/>
              <a:gd name="connsiteX10" fmla="*/ 4679576 w 4679576"/>
              <a:gd name="connsiteY10" fmla="*/ 1151032 h 5755160"/>
              <a:gd name="connsiteX11" fmla="*/ 4679576 w 4679576"/>
              <a:gd name="connsiteY11" fmla="*/ 1726548 h 5755160"/>
              <a:gd name="connsiteX12" fmla="*/ 4679576 w 4679576"/>
              <a:gd name="connsiteY12" fmla="*/ 2359616 h 5755160"/>
              <a:gd name="connsiteX13" fmla="*/ 4679576 w 4679576"/>
              <a:gd name="connsiteY13" fmla="*/ 2762477 h 5755160"/>
              <a:gd name="connsiteX14" fmla="*/ 4679576 w 4679576"/>
              <a:gd name="connsiteY14" fmla="*/ 3337993 h 5755160"/>
              <a:gd name="connsiteX15" fmla="*/ 4679576 w 4679576"/>
              <a:gd name="connsiteY15" fmla="*/ 3913509 h 5755160"/>
              <a:gd name="connsiteX16" fmla="*/ 4679576 w 4679576"/>
              <a:gd name="connsiteY16" fmla="*/ 4489025 h 5755160"/>
              <a:gd name="connsiteX17" fmla="*/ 4679576 w 4679576"/>
              <a:gd name="connsiteY17" fmla="*/ 5122092 h 5755160"/>
              <a:gd name="connsiteX18" fmla="*/ 4679576 w 4679576"/>
              <a:gd name="connsiteY18" fmla="*/ 5755160 h 5755160"/>
              <a:gd name="connsiteX19" fmla="*/ 4047833 w 4679576"/>
              <a:gd name="connsiteY19" fmla="*/ 5755160 h 5755160"/>
              <a:gd name="connsiteX20" fmla="*/ 3556478 w 4679576"/>
              <a:gd name="connsiteY20" fmla="*/ 5755160 h 5755160"/>
              <a:gd name="connsiteX21" fmla="*/ 2877939 w 4679576"/>
              <a:gd name="connsiteY21" fmla="*/ 5755160 h 5755160"/>
              <a:gd name="connsiteX22" fmla="*/ 2292992 w 4679576"/>
              <a:gd name="connsiteY22" fmla="*/ 5755160 h 5755160"/>
              <a:gd name="connsiteX23" fmla="*/ 1801637 w 4679576"/>
              <a:gd name="connsiteY23" fmla="*/ 5755160 h 5755160"/>
              <a:gd name="connsiteX24" fmla="*/ 1216690 w 4679576"/>
              <a:gd name="connsiteY24" fmla="*/ 5755160 h 5755160"/>
              <a:gd name="connsiteX25" fmla="*/ 772130 w 4679576"/>
              <a:gd name="connsiteY25" fmla="*/ 5755160 h 5755160"/>
              <a:gd name="connsiteX26" fmla="*/ 0 w 4679576"/>
              <a:gd name="connsiteY26" fmla="*/ 5755160 h 5755160"/>
              <a:gd name="connsiteX27" fmla="*/ 0 w 4679576"/>
              <a:gd name="connsiteY27" fmla="*/ 5179644 h 5755160"/>
              <a:gd name="connsiteX28" fmla="*/ 0 w 4679576"/>
              <a:gd name="connsiteY28" fmla="*/ 4719231 h 5755160"/>
              <a:gd name="connsiteX29" fmla="*/ 0 w 4679576"/>
              <a:gd name="connsiteY29" fmla="*/ 4028612 h 5755160"/>
              <a:gd name="connsiteX30" fmla="*/ 0 w 4679576"/>
              <a:gd name="connsiteY30" fmla="*/ 3510648 h 5755160"/>
              <a:gd name="connsiteX31" fmla="*/ 0 w 4679576"/>
              <a:gd name="connsiteY31" fmla="*/ 3107786 h 5755160"/>
              <a:gd name="connsiteX32" fmla="*/ 0 w 4679576"/>
              <a:gd name="connsiteY32" fmla="*/ 2474719 h 5755160"/>
              <a:gd name="connsiteX33" fmla="*/ 0 w 4679576"/>
              <a:gd name="connsiteY33" fmla="*/ 2014306 h 5755160"/>
              <a:gd name="connsiteX34" fmla="*/ 0 w 4679576"/>
              <a:gd name="connsiteY34" fmla="*/ 1381238 h 5755160"/>
              <a:gd name="connsiteX35" fmla="*/ 0 w 4679576"/>
              <a:gd name="connsiteY35" fmla="*/ 690619 h 5755160"/>
              <a:gd name="connsiteX36" fmla="*/ 0 w 4679576"/>
              <a:gd name="connsiteY36" fmla="*/ 0 h 575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79576" h="5755160" extrusionOk="0">
                <a:moveTo>
                  <a:pt x="0" y="0"/>
                </a:moveTo>
                <a:cubicBezTo>
                  <a:pt x="199269" y="-34339"/>
                  <a:pt x="277376" y="55463"/>
                  <a:pt x="538151" y="0"/>
                </a:cubicBezTo>
                <a:cubicBezTo>
                  <a:pt x="798926" y="-55463"/>
                  <a:pt x="767974" y="29676"/>
                  <a:pt x="982711" y="0"/>
                </a:cubicBezTo>
                <a:cubicBezTo>
                  <a:pt x="1197448" y="-29676"/>
                  <a:pt x="1451694" y="44816"/>
                  <a:pt x="1661249" y="0"/>
                </a:cubicBezTo>
                <a:cubicBezTo>
                  <a:pt x="1870804" y="-44816"/>
                  <a:pt x="2030159" y="34403"/>
                  <a:pt x="2199401" y="0"/>
                </a:cubicBezTo>
                <a:cubicBezTo>
                  <a:pt x="2368643" y="-34403"/>
                  <a:pt x="2536703" y="60104"/>
                  <a:pt x="2737552" y="0"/>
                </a:cubicBezTo>
                <a:cubicBezTo>
                  <a:pt x="2938401" y="-60104"/>
                  <a:pt x="3178035" y="16561"/>
                  <a:pt x="3416090" y="0"/>
                </a:cubicBezTo>
                <a:cubicBezTo>
                  <a:pt x="3654145" y="-16561"/>
                  <a:pt x="3700637" y="8914"/>
                  <a:pt x="3907446" y="0"/>
                </a:cubicBezTo>
                <a:cubicBezTo>
                  <a:pt x="4114255" y="-8914"/>
                  <a:pt x="4322040" y="30680"/>
                  <a:pt x="4679576" y="0"/>
                </a:cubicBezTo>
                <a:cubicBezTo>
                  <a:pt x="4717335" y="255311"/>
                  <a:pt x="4626749" y="396119"/>
                  <a:pt x="4679576" y="690619"/>
                </a:cubicBezTo>
                <a:cubicBezTo>
                  <a:pt x="4732403" y="985119"/>
                  <a:pt x="4642819" y="1032868"/>
                  <a:pt x="4679576" y="1151032"/>
                </a:cubicBezTo>
                <a:cubicBezTo>
                  <a:pt x="4716333" y="1269196"/>
                  <a:pt x="4636989" y="1581528"/>
                  <a:pt x="4679576" y="1726548"/>
                </a:cubicBezTo>
                <a:cubicBezTo>
                  <a:pt x="4722163" y="1871568"/>
                  <a:pt x="4622724" y="2172074"/>
                  <a:pt x="4679576" y="2359616"/>
                </a:cubicBezTo>
                <a:cubicBezTo>
                  <a:pt x="4736428" y="2547158"/>
                  <a:pt x="4650434" y="2599960"/>
                  <a:pt x="4679576" y="2762477"/>
                </a:cubicBezTo>
                <a:cubicBezTo>
                  <a:pt x="4708718" y="2924994"/>
                  <a:pt x="4657037" y="3066018"/>
                  <a:pt x="4679576" y="3337993"/>
                </a:cubicBezTo>
                <a:cubicBezTo>
                  <a:pt x="4702115" y="3609968"/>
                  <a:pt x="4616144" y="3631696"/>
                  <a:pt x="4679576" y="3913509"/>
                </a:cubicBezTo>
                <a:cubicBezTo>
                  <a:pt x="4743008" y="4195322"/>
                  <a:pt x="4620399" y="4326661"/>
                  <a:pt x="4679576" y="4489025"/>
                </a:cubicBezTo>
                <a:cubicBezTo>
                  <a:pt x="4738753" y="4651389"/>
                  <a:pt x="4663589" y="4958443"/>
                  <a:pt x="4679576" y="5122092"/>
                </a:cubicBezTo>
                <a:cubicBezTo>
                  <a:pt x="4695563" y="5285741"/>
                  <a:pt x="4640009" y="5500973"/>
                  <a:pt x="4679576" y="5755160"/>
                </a:cubicBezTo>
                <a:cubicBezTo>
                  <a:pt x="4495321" y="5778677"/>
                  <a:pt x="4218165" y="5680738"/>
                  <a:pt x="4047833" y="5755160"/>
                </a:cubicBezTo>
                <a:cubicBezTo>
                  <a:pt x="3877501" y="5829582"/>
                  <a:pt x="3699854" y="5716222"/>
                  <a:pt x="3556478" y="5755160"/>
                </a:cubicBezTo>
                <a:cubicBezTo>
                  <a:pt x="3413102" y="5794098"/>
                  <a:pt x="3136340" y="5713004"/>
                  <a:pt x="2877939" y="5755160"/>
                </a:cubicBezTo>
                <a:cubicBezTo>
                  <a:pt x="2619538" y="5797316"/>
                  <a:pt x="2507598" y="5740531"/>
                  <a:pt x="2292992" y="5755160"/>
                </a:cubicBezTo>
                <a:cubicBezTo>
                  <a:pt x="2078386" y="5769789"/>
                  <a:pt x="1950643" y="5731818"/>
                  <a:pt x="1801637" y="5755160"/>
                </a:cubicBezTo>
                <a:cubicBezTo>
                  <a:pt x="1652631" y="5778502"/>
                  <a:pt x="1351370" y="5696650"/>
                  <a:pt x="1216690" y="5755160"/>
                </a:cubicBezTo>
                <a:cubicBezTo>
                  <a:pt x="1082010" y="5813670"/>
                  <a:pt x="930859" y="5709651"/>
                  <a:pt x="772130" y="5755160"/>
                </a:cubicBezTo>
                <a:cubicBezTo>
                  <a:pt x="613401" y="5800669"/>
                  <a:pt x="383136" y="5667386"/>
                  <a:pt x="0" y="5755160"/>
                </a:cubicBezTo>
                <a:cubicBezTo>
                  <a:pt x="-27585" y="5530532"/>
                  <a:pt x="45125" y="5393966"/>
                  <a:pt x="0" y="5179644"/>
                </a:cubicBezTo>
                <a:cubicBezTo>
                  <a:pt x="-45125" y="4965322"/>
                  <a:pt x="53405" y="4904143"/>
                  <a:pt x="0" y="4719231"/>
                </a:cubicBezTo>
                <a:cubicBezTo>
                  <a:pt x="-53405" y="4534319"/>
                  <a:pt x="68882" y="4262018"/>
                  <a:pt x="0" y="4028612"/>
                </a:cubicBezTo>
                <a:cubicBezTo>
                  <a:pt x="-68882" y="3795206"/>
                  <a:pt x="32826" y="3615157"/>
                  <a:pt x="0" y="3510648"/>
                </a:cubicBezTo>
                <a:cubicBezTo>
                  <a:pt x="-32826" y="3406139"/>
                  <a:pt x="35451" y="3269900"/>
                  <a:pt x="0" y="3107786"/>
                </a:cubicBezTo>
                <a:cubicBezTo>
                  <a:pt x="-35451" y="2945672"/>
                  <a:pt x="73016" y="2681718"/>
                  <a:pt x="0" y="2474719"/>
                </a:cubicBezTo>
                <a:cubicBezTo>
                  <a:pt x="-73016" y="2267720"/>
                  <a:pt x="24551" y="2176012"/>
                  <a:pt x="0" y="2014306"/>
                </a:cubicBezTo>
                <a:cubicBezTo>
                  <a:pt x="-24551" y="1852600"/>
                  <a:pt x="67785" y="1522823"/>
                  <a:pt x="0" y="1381238"/>
                </a:cubicBezTo>
                <a:cubicBezTo>
                  <a:pt x="-67785" y="1239653"/>
                  <a:pt x="7090" y="982167"/>
                  <a:pt x="0" y="690619"/>
                </a:cubicBezTo>
                <a:cubicBezTo>
                  <a:pt x="-7090" y="399071"/>
                  <a:pt x="12603" y="315645"/>
                  <a:pt x="0" y="0"/>
                </a:cubicBezTo>
                <a:close/>
              </a:path>
            </a:pathLst>
          </a:custGeom>
          <a:noFill/>
          <a:ln w="44450">
            <a:solidFill>
              <a:srgbClr val="C00000"/>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0" indent="0" algn="ctr">
              <a:spcBef>
                <a:spcPts val="0"/>
              </a:spcBef>
              <a:buNone/>
            </a:pPr>
            <a:r>
              <a:rPr lang="en-US" sz="2400" dirty="0"/>
              <a:t>Asset Tiger Mobile Scanning Tool</a:t>
            </a:r>
          </a:p>
          <a:p>
            <a:pPr marL="0" indent="0" algn="ctr">
              <a:spcBef>
                <a:spcPts val="0"/>
              </a:spcBef>
              <a:buNone/>
            </a:pPr>
            <a:endParaRPr lang="en-US" sz="2400" dirty="0"/>
          </a:p>
          <a:p>
            <a:pPr marL="457200" indent="-457200">
              <a:spcBef>
                <a:spcPts val="0"/>
              </a:spcBef>
              <a:buFont typeface="+mj-lt"/>
              <a:buAutoNum type="arabicPeriod"/>
            </a:pPr>
            <a:r>
              <a:rPr lang="en-US" sz="2000" dirty="0"/>
              <a:t>You can verify that all information is correct from this screen.</a:t>
            </a:r>
          </a:p>
          <a:p>
            <a:pPr marL="457200" indent="-457200">
              <a:spcBef>
                <a:spcPts val="0"/>
              </a:spcBef>
              <a:buFont typeface="+mj-lt"/>
              <a:buAutoNum type="arabicPeriod"/>
            </a:pPr>
            <a:r>
              <a:rPr lang="en-US" sz="2000" dirty="0"/>
              <a:t>Once information is verified, select “Scan Barcode.”</a:t>
            </a:r>
          </a:p>
          <a:p>
            <a:pPr marL="457200" indent="-457200">
              <a:spcBef>
                <a:spcPts val="0"/>
              </a:spcBef>
              <a:buFont typeface="+mj-lt"/>
              <a:buAutoNum type="arabicPeriod"/>
            </a:pPr>
            <a:r>
              <a:rPr lang="en-US" sz="2000" dirty="0"/>
              <a:t>You will then receive a message on your screen letting you know if the asset was successfully audited, previously audited, or asset not found. If the asset shows as not found, </a:t>
            </a:r>
            <a:r>
              <a:rPr lang="en-US" sz="2000" b="1" i="1" dirty="0"/>
              <a:t>do not add assets instead reach out to property accounting</a:t>
            </a:r>
            <a:r>
              <a:rPr lang="en-US" sz="2000" dirty="0"/>
              <a:t>.</a:t>
            </a:r>
          </a:p>
          <a:p>
            <a:pPr marL="457200" indent="-457200">
              <a:spcBef>
                <a:spcPts val="0"/>
              </a:spcBef>
              <a:buFont typeface="+mj-lt"/>
              <a:buAutoNum type="arabicPeriod"/>
            </a:pPr>
            <a:r>
              <a:rPr lang="en-US" sz="2000" dirty="0"/>
              <a:t>Repeat the “Scan Barcode” step for all assets.</a:t>
            </a:r>
            <a:endParaRPr lang="en-US" sz="2400" dirty="0"/>
          </a:p>
          <a:p>
            <a:pPr marL="0" indent="0" algn="just">
              <a:spcBef>
                <a:spcPts val="0"/>
              </a:spcBef>
              <a:buNone/>
            </a:pPr>
            <a:r>
              <a:rPr lang="en-US" sz="1500" dirty="0"/>
              <a:t>Please note that Asset Tiger can scan from a picture of the barcode (you can have people send pictures to you via email or text message) and multiple users can scan at one time with the log in information.</a:t>
            </a:r>
          </a:p>
          <a:p>
            <a:pPr marL="0" indent="0">
              <a:spcBef>
                <a:spcPts val="0"/>
              </a:spcBef>
              <a:buNone/>
            </a:pPr>
            <a:endParaRPr lang="en-US" sz="2400" dirty="0"/>
          </a:p>
          <a:p>
            <a:pPr marL="514350" indent="-514350">
              <a:buAutoNum type="arabicPeriod"/>
            </a:pPr>
            <a:endParaRPr lang="en-US" dirty="0"/>
          </a:p>
        </p:txBody>
      </p:sp>
    </p:spTree>
    <p:extLst>
      <p:ext uri="{BB962C8B-B14F-4D97-AF65-F5344CB8AC3E}">
        <p14:creationId xmlns:p14="http://schemas.microsoft.com/office/powerpoint/2010/main" val="4178104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text, application&#10;&#10;Description automatically generated">
            <a:extLst>
              <a:ext uri="{FF2B5EF4-FFF2-40B4-BE49-F238E27FC236}">
                <a16:creationId xmlns:a16="http://schemas.microsoft.com/office/drawing/2014/main" id="{ADCBDAC6-5F65-7592-6BE2-31EBE20FA2E9}"/>
              </a:ext>
            </a:extLst>
          </p:cNvPr>
          <p:cNvPicPr>
            <a:picLocks noGrp="1" noChangeAspect="1"/>
          </p:cNvPicPr>
          <p:nvPr>
            <p:ph sz="half" idx="2"/>
          </p:nvPr>
        </p:nvPicPr>
        <p:blipFill rotWithShape="1">
          <a:blip r:embed="rId3"/>
          <a:srcRect l="1688" t="8046" r="9773"/>
          <a:stretch/>
        </p:blipFill>
        <p:spPr>
          <a:xfrm>
            <a:off x="4655128" y="274639"/>
            <a:ext cx="7361382" cy="5876780"/>
          </a:xfrm>
        </p:spPr>
      </p:pic>
      <p:sp>
        <p:nvSpPr>
          <p:cNvPr id="4" name="Content Placeholder 3">
            <a:extLst>
              <a:ext uri="{FF2B5EF4-FFF2-40B4-BE49-F238E27FC236}">
                <a16:creationId xmlns:a16="http://schemas.microsoft.com/office/drawing/2014/main" id="{14225F5C-E790-3A59-9A3E-0B0F8C85EA8B}"/>
              </a:ext>
            </a:extLst>
          </p:cNvPr>
          <p:cNvSpPr>
            <a:spLocks noGrp="1"/>
          </p:cNvSpPr>
          <p:nvPr>
            <p:ph sz="half" idx="1"/>
          </p:nvPr>
        </p:nvSpPr>
        <p:spPr>
          <a:xfrm>
            <a:off x="350984" y="413657"/>
            <a:ext cx="4166588" cy="5595257"/>
          </a:xfrm>
          <a:custGeom>
            <a:avLst/>
            <a:gdLst>
              <a:gd name="connsiteX0" fmla="*/ 0 w 4166588"/>
              <a:gd name="connsiteY0" fmla="*/ 0 h 5595257"/>
              <a:gd name="connsiteX1" fmla="*/ 553561 w 4166588"/>
              <a:gd name="connsiteY1" fmla="*/ 0 h 5595257"/>
              <a:gd name="connsiteX2" fmla="*/ 1023790 w 4166588"/>
              <a:gd name="connsiteY2" fmla="*/ 0 h 5595257"/>
              <a:gd name="connsiteX3" fmla="*/ 1702349 w 4166588"/>
              <a:gd name="connsiteY3" fmla="*/ 0 h 5595257"/>
              <a:gd name="connsiteX4" fmla="*/ 2255910 w 4166588"/>
              <a:gd name="connsiteY4" fmla="*/ 0 h 5595257"/>
              <a:gd name="connsiteX5" fmla="*/ 2809471 w 4166588"/>
              <a:gd name="connsiteY5" fmla="*/ 0 h 5595257"/>
              <a:gd name="connsiteX6" fmla="*/ 3488029 w 4166588"/>
              <a:gd name="connsiteY6" fmla="*/ 0 h 5595257"/>
              <a:gd name="connsiteX7" fmla="*/ 4166588 w 4166588"/>
              <a:gd name="connsiteY7" fmla="*/ 0 h 5595257"/>
              <a:gd name="connsiteX8" fmla="*/ 4166588 w 4166588"/>
              <a:gd name="connsiteY8" fmla="*/ 671431 h 5595257"/>
              <a:gd name="connsiteX9" fmla="*/ 4166588 w 4166588"/>
              <a:gd name="connsiteY9" fmla="*/ 1119051 h 5595257"/>
              <a:gd name="connsiteX10" fmla="*/ 4166588 w 4166588"/>
              <a:gd name="connsiteY10" fmla="*/ 1566672 h 5595257"/>
              <a:gd name="connsiteX11" fmla="*/ 4166588 w 4166588"/>
              <a:gd name="connsiteY11" fmla="*/ 2126198 h 5595257"/>
              <a:gd name="connsiteX12" fmla="*/ 4166588 w 4166588"/>
              <a:gd name="connsiteY12" fmla="*/ 2741676 h 5595257"/>
              <a:gd name="connsiteX13" fmla="*/ 4166588 w 4166588"/>
              <a:gd name="connsiteY13" fmla="*/ 3133344 h 5595257"/>
              <a:gd name="connsiteX14" fmla="*/ 4166588 w 4166588"/>
              <a:gd name="connsiteY14" fmla="*/ 3692870 h 5595257"/>
              <a:gd name="connsiteX15" fmla="*/ 4166588 w 4166588"/>
              <a:gd name="connsiteY15" fmla="*/ 4252395 h 5595257"/>
              <a:gd name="connsiteX16" fmla="*/ 4166588 w 4166588"/>
              <a:gd name="connsiteY16" fmla="*/ 4811921 h 5595257"/>
              <a:gd name="connsiteX17" fmla="*/ 4166588 w 4166588"/>
              <a:gd name="connsiteY17" fmla="*/ 5595257 h 5595257"/>
              <a:gd name="connsiteX18" fmla="*/ 3529695 w 4166588"/>
              <a:gd name="connsiteY18" fmla="*/ 5595257 h 5595257"/>
              <a:gd name="connsiteX19" fmla="*/ 3059466 w 4166588"/>
              <a:gd name="connsiteY19" fmla="*/ 5595257 h 5595257"/>
              <a:gd name="connsiteX20" fmla="*/ 2547571 w 4166588"/>
              <a:gd name="connsiteY20" fmla="*/ 5595257 h 5595257"/>
              <a:gd name="connsiteX21" fmla="*/ 1869012 w 4166588"/>
              <a:gd name="connsiteY21" fmla="*/ 5595257 h 5595257"/>
              <a:gd name="connsiteX22" fmla="*/ 1273785 w 4166588"/>
              <a:gd name="connsiteY22" fmla="*/ 5595257 h 5595257"/>
              <a:gd name="connsiteX23" fmla="*/ 761890 w 4166588"/>
              <a:gd name="connsiteY23" fmla="*/ 5595257 h 5595257"/>
              <a:gd name="connsiteX24" fmla="*/ 0 w 4166588"/>
              <a:gd name="connsiteY24" fmla="*/ 5595257 h 5595257"/>
              <a:gd name="connsiteX25" fmla="*/ 0 w 4166588"/>
              <a:gd name="connsiteY25" fmla="*/ 5203589 h 5595257"/>
              <a:gd name="connsiteX26" fmla="*/ 0 w 4166588"/>
              <a:gd name="connsiteY26" fmla="*/ 4811921 h 5595257"/>
              <a:gd name="connsiteX27" fmla="*/ 0 w 4166588"/>
              <a:gd name="connsiteY27" fmla="*/ 4196443 h 5595257"/>
              <a:gd name="connsiteX28" fmla="*/ 0 w 4166588"/>
              <a:gd name="connsiteY28" fmla="*/ 3748822 h 5595257"/>
              <a:gd name="connsiteX29" fmla="*/ 0 w 4166588"/>
              <a:gd name="connsiteY29" fmla="*/ 3077391 h 5595257"/>
              <a:gd name="connsiteX30" fmla="*/ 0 w 4166588"/>
              <a:gd name="connsiteY30" fmla="*/ 2573818 h 5595257"/>
              <a:gd name="connsiteX31" fmla="*/ 0 w 4166588"/>
              <a:gd name="connsiteY31" fmla="*/ 2182150 h 5595257"/>
              <a:gd name="connsiteX32" fmla="*/ 0 w 4166588"/>
              <a:gd name="connsiteY32" fmla="*/ 1566672 h 5595257"/>
              <a:gd name="connsiteX33" fmla="*/ 0 w 4166588"/>
              <a:gd name="connsiteY33" fmla="*/ 1119051 h 5595257"/>
              <a:gd name="connsiteX34" fmla="*/ 0 w 4166588"/>
              <a:gd name="connsiteY34" fmla="*/ 503573 h 5595257"/>
              <a:gd name="connsiteX35" fmla="*/ 0 w 4166588"/>
              <a:gd name="connsiteY35" fmla="*/ 0 h 559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66588" h="5595257" extrusionOk="0">
                <a:moveTo>
                  <a:pt x="0" y="0"/>
                </a:moveTo>
                <a:cubicBezTo>
                  <a:pt x="180706" y="-2238"/>
                  <a:pt x="277464" y="15891"/>
                  <a:pt x="553561" y="0"/>
                </a:cubicBezTo>
                <a:cubicBezTo>
                  <a:pt x="829658" y="-15891"/>
                  <a:pt x="921795" y="49829"/>
                  <a:pt x="1023790" y="0"/>
                </a:cubicBezTo>
                <a:cubicBezTo>
                  <a:pt x="1125785" y="-49829"/>
                  <a:pt x="1445414" y="21175"/>
                  <a:pt x="1702349" y="0"/>
                </a:cubicBezTo>
                <a:cubicBezTo>
                  <a:pt x="1959284" y="-21175"/>
                  <a:pt x="1993032" y="61442"/>
                  <a:pt x="2255910" y="0"/>
                </a:cubicBezTo>
                <a:cubicBezTo>
                  <a:pt x="2518788" y="-61442"/>
                  <a:pt x="2584016" y="32634"/>
                  <a:pt x="2809471" y="0"/>
                </a:cubicBezTo>
                <a:cubicBezTo>
                  <a:pt x="3034926" y="-32634"/>
                  <a:pt x="3152380" y="11698"/>
                  <a:pt x="3488029" y="0"/>
                </a:cubicBezTo>
                <a:cubicBezTo>
                  <a:pt x="3823678" y="-11698"/>
                  <a:pt x="4012397" y="36042"/>
                  <a:pt x="4166588" y="0"/>
                </a:cubicBezTo>
                <a:cubicBezTo>
                  <a:pt x="4193063" y="184104"/>
                  <a:pt x="4115515" y="385674"/>
                  <a:pt x="4166588" y="671431"/>
                </a:cubicBezTo>
                <a:cubicBezTo>
                  <a:pt x="4217661" y="957188"/>
                  <a:pt x="4134478" y="978631"/>
                  <a:pt x="4166588" y="1119051"/>
                </a:cubicBezTo>
                <a:cubicBezTo>
                  <a:pt x="4198698" y="1259471"/>
                  <a:pt x="4158559" y="1468406"/>
                  <a:pt x="4166588" y="1566672"/>
                </a:cubicBezTo>
                <a:cubicBezTo>
                  <a:pt x="4174617" y="1664938"/>
                  <a:pt x="4152438" y="1949347"/>
                  <a:pt x="4166588" y="2126198"/>
                </a:cubicBezTo>
                <a:cubicBezTo>
                  <a:pt x="4180738" y="2303049"/>
                  <a:pt x="4160751" y="2448627"/>
                  <a:pt x="4166588" y="2741676"/>
                </a:cubicBezTo>
                <a:cubicBezTo>
                  <a:pt x="4172425" y="3034725"/>
                  <a:pt x="4124508" y="2959034"/>
                  <a:pt x="4166588" y="3133344"/>
                </a:cubicBezTo>
                <a:cubicBezTo>
                  <a:pt x="4208668" y="3307654"/>
                  <a:pt x="4123011" y="3541701"/>
                  <a:pt x="4166588" y="3692870"/>
                </a:cubicBezTo>
                <a:cubicBezTo>
                  <a:pt x="4210165" y="3844039"/>
                  <a:pt x="4152712" y="3973495"/>
                  <a:pt x="4166588" y="4252395"/>
                </a:cubicBezTo>
                <a:cubicBezTo>
                  <a:pt x="4180464" y="4531296"/>
                  <a:pt x="4159435" y="4683926"/>
                  <a:pt x="4166588" y="4811921"/>
                </a:cubicBezTo>
                <a:cubicBezTo>
                  <a:pt x="4173741" y="4939916"/>
                  <a:pt x="4075909" y="5338559"/>
                  <a:pt x="4166588" y="5595257"/>
                </a:cubicBezTo>
                <a:cubicBezTo>
                  <a:pt x="4001098" y="5627500"/>
                  <a:pt x="3817214" y="5565240"/>
                  <a:pt x="3529695" y="5595257"/>
                </a:cubicBezTo>
                <a:cubicBezTo>
                  <a:pt x="3242176" y="5625274"/>
                  <a:pt x="3266634" y="5566709"/>
                  <a:pt x="3059466" y="5595257"/>
                </a:cubicBezTo>
                <a:cubicBezTo>
                  <a:pt x="2852298" y="5623805"/>
                  <a:pt x="2720263" y="5552960"/>
                  <a:pt x="2547571" y="5595257"/>
                </a:cubicBezTo>
                <a:cubicBezTo>
                  <a:pt x="2374879" y="5637554"/>
                  <a:pt x="2011004" y="5556163"/>
                  <a:pt x="1869012" y="5595257"/>
                </a:cubicBezTo>
                <a:cubicBezTo>
                  <a:pt x="1727020" y="5634351"/>
                  <a:pt x="1525169" y="5580691"/>
                  <a:pt x="1273785" y="5595257"/>
                </a:cubicBezTo>
                <a:cubicBezTo>
                  <a:pt x="1022401" y="5609823"/>
                  <a:pt x="896049" y="5553258"/>
                  <a:pt x="761890" y="5595257"/>
                </a:cubicBezTo>
                <a:cubicBezTo>
                  <a:pt x="627731" y="5637256"/>
                  <a:pt x="245757" y="5563658"/>
                  <a:pt x="0" y="5595257"/>
                </a:cubicBezTo>
                <a:cubicBezTo>
                  <a:pt x="-8155" y="5434255"/>
                  <a:pt x="5257" y="5372357"/>
                  <a:pt x="0" y="5203589"/>
                </a:cubicBezTo>
                <a:cubicBezTo>
                  <a:pt x="-5257" y="5034821"/>
                  <a:pt x="11318" y="4903956"/>
                  <a:pt x="0" y="4811921"/>
                </a:cubicBezTo>
                <a:cubicBezTo>
                  <a:pt x="-11318" y="4719886"/>
                  <a:pt x="24235" y="4498886"/>
                  <a:pt x="0" y="4196443"/>
                </a:cubicBezTo>
                <a:cubicBezTo>
                  <a:pt x="-24235" y="3894000"/>
                  <a:pt x="36479" y="3841066"/>
                  <a:pt x="0" y="3748822"/>
                </a:cubicBezTo>
                <a:cubicBezTo>
                  <a:pt x="-36479" y="3656578"/>
                  <a:pt x="4004" y="3213061"/>
                  <a:pt x="0" y="3077391"/>
                </a:cubicBezTo>
                <a:cubicBezTo>
                  <a:pt x="-4004" y="2941721"/>
                  <a:pt x="2084" y="2729254"/>
                  <a:pt x="0" y="2573818"/>
                </a:cubicBezTo>
                <a:cubicBezTo>
                  <a:pt x="-2084" y="2418382"/>
                  <a:pt x="46104" y="2314471"/>
                  <a:pt x="0" y="2182150"/>
                </a:cubicBezTo>
                <a:cubicBezTo>
                  <a:pt x="-46104" y="2049829"/>
                  <a:pt x="39544" y="1872399"/>
                  <a:pt x="0" y="1566672"/>
                </a:cubicBezTo>
                <a:cubicBezTo>
                  <a:pt x="-39544" y="1260945"/>
                  <a:pt x="34880" y="1245353"/>
                  <a:pt x="0" y="1119051"/>
                </a:cubicBezTo>
                <a:cubicBezTo>
                  <a:pt x="-34880" y="992749"/>
                  <a:pt x="3832" y="714022"/>
                  <a:pt x="0" y="503573"/>
                </a:cubicBezTo>
                <a:cubicBezTo>
                  <a:pt x="-3832" y="293124"/>
                  <a:pt x="7765" y="118538"/>
                  <a:pt x="0" y="0"/>
                </a:cubicBezTo>
                <a:close/>
              </a:path>
            </a:pathLst>
          </a:custGeom>
          <a:ln w="34925" cmpd="thickThin">
            <a:solidFill>
              <a:srgbClr val="C00000"/>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0" indent="0" algn="ctr">
              <a:buNone/>
            </a:pPr>
            <a:endParaRPr lang="en-US" sz="2400" dirty="0"/>
          </a:p>
          <a:p>
            <a:pPr marL="0" indent="0" algn="ctr">
              <a:buNone/>
            </a:pPr>
            <a:r>
              <a:rPr lang="en-US" sz="2400" dirty="0"/>
              <a:t>Property Accounting Forms</a:t>
            </a:r>
            <a:endParaRPr lang="en-US" sz="1100" dirty="0"/>
          </a:p>
          <a:p>
            <a:pPr marL="0" indent="0" algn="ctr">
              <a:buNone/>
            </a:pPr>
            <a:endParaRPr lang="en-US" sz="1100" dirty="0"/>
          </a:p>
          <a:p>
            <a:r>
              <a:rPr lang="en-US" sz="2000" dirty="0"/>
              <a:t>All property accounting forms are now fillable PDF’s.</a:t>
            </a:r>
          </a:p>
          <a:p>
            <a:r>
              <a:rPr lang="en-US" sz="2000" dirty="0"/>
              <a:t>A link to Asset Tiger Inventory System is available under the </a:t>
            </a:r>
            <a:r>
              <a:rPr lang="en-US" sz="2000" dirty="0">
                <a:hlinkClick r:id="rId4"/>
              </a:rPr>
              <a:t>Property Accounting Tab</a:t>
            </a:r>
            <a:r>
              <a:rPr lang="en-US" sz="2000" dirty="0"/>
              <a:t> on the business office website.</a:t>
            </a:r>
          </a:p>
          <a:p>
            <a:r>
              <a:rPr lang="en-US" sz="2000" dirty="0"/>
              <a:t>A tutorial video is also available at the same location.</a:t>
            </a:r>
          </a:p>
          <a:p>
            <a:r>
              <a:rPr lang="en-US" sz="2000" dirty="0"/>
              <a:t>Forms are located on the AAES Business Office Website under the property accounting tab.</a:t>
            </a:r>
          </a:p>
          <a:p>
            <a:endParaRPr lang="en-US" sz="1200" dirty="0"/>
          </a:p>
          <a:p>
            <a:pPr marL="0" indent="0" algn="ctr">
              <a:buNone/>
            </a:pPr>
            <a:r>
              <a:rPr lang="en-US" sz="1100" dirty="0">
                <a:hlinkClick r:id="rId4"/>
              </a:rPr>
              <a:t>https://aaesbusinessoffice.uada.edu/property-accounting/</a:t>
            </a:r>
            <a:endParaRPr lang="en-US" sz="1100" dirty="0"/>
          </a:p>
        </p:txBody>
      </p:sp>
    </p:spTree>
    <p:extLst>
      <p:ext uri="{BB962C8B-B14F-4D97-AF65-F5344CB8AC3E}">
        <p14:creationId xmlns:p14="http://schemas.microsoft.com/office/powerpoint/2010/main" val="2551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A4466-5A44-2EE0-A273-60D51C9E1D10}"/>
              </a:ext>
            </a:extLst>
          </p:cNvPr>
          <p:cNvSpPr>
            <a:spLocks noGrp="1"/>
          </p:cNvSpPr>
          <p:nvPr>
            <p:ph idx="1"/>
          </p:nvPr>
        </p:nvSpPr>
        <p:spPr>
          <a:xfrm>
            <a:off x="609600" y="968188"/>
            <a:ext cx="5257046" cy="5151955"/>
          </a:xfrm>
          <a:custGeom>
            <a:avLst/>
            <a:gdLst>
              <a:gd name="connsiteX0" fmla="*/ 0 w 5257046"/>
              <a:gd name="connsiteY0" fmla="*/ 0 h 5151955"/>
              <a:gd name="connsiteX1" fmla="*/ 531546 w 5257046"/>
              <a:gd name="connsiteY1" fmla="*/ 0 h 5151955"/>
              <a:gd name="connsiteX2" fmla="*/ 957951 w 5257046"/>
              <a:gd name="connsiteY2" fmla="*/ 0 h 5151955"/>
              <a:gd name="connsiteX3" fmla="*/ 1647208 w 5257046"/>
              <a:gd name="connsiteY3" fmla="*/ 0 h 5151955"/>
              <a:gd name="connsiteX4" fmla="*/ 2178754 w 5257046"/>
              <a:gd name="connsiteY4" fmla="*/ 0 h 5151955"/>
              <a:gd name="connsiteX5" fmla="*/ 2710299 w 5257046"/>
              <a:gd name="connsiteY5" fmla="*/ 0 h 5151955"/>
              <a:gd name="connsiteX6" fmla="*/ 3399556 w 5257046"/>
              <a:gd name="connsiteY6" fmla="*/ 0 h 5151955"/>
              <a:gd name="connsiteX7" fmla="*/ 3878532 w 5257046"/>
              <a:gd name="connsiteY7" fmla="*/ 0 h 5151955"/>
              <a:gd name="connsiteX8" fmla="*/ 4567789 w 5257046"/>
              <a:gd name="connsiteY8" fmla="*/ 0 h 5151955"/>
              <a:gd name="connsiteX9" fmla="*/ 5257046 w 5257046"/>
              <a:gd name="connsiteY9" fmla="*/ 0 h 5151955"/>
              <a:gd name="connsiteX10" fmla="*/ 5257046 w 5257046"/>
              <a:gd name="connsiteY10" fmla="*/ 572439 h 5151955"/>
              <a:gd name="connsiteX11" fmla="*/ 5257046 w 5257046"/>
              <a:gd name="connsiteY11" fmla="*/ 1144879 h 5151955"/>
              <a:gd name="connsiteX12" fmla="*/ 5257046 w 5257046"/>
              <a:gd name="connsiteY12" fmla="*/ 1768838 h 5151955"/>
              <a:gd name="connsiteX13" fmla="*/ 5257046 w 5257046"/>
              <a:gd name="connsiteY13" fmla="*/ 2186719 h 5151955"/>
              <a:gd name="connsiteX14" fmla="*/ 5257046 w 5257046"/>
              <a:gd name="connsiteY14" fmla="*/ 2759158 h 5151955"/>
              <a:gd name="connsiteX15" fmla="*/ 5257046 w 5257046"/>
              <a:gd name="connsiteY15" fmla="*/ 3331598 h 5151955"/>
              <a:gd name="connsiteX16" fmla="*/ 5257046 w 5257046"/>
              <a:gd name="connsiteY16" fmla="*/ 3904037 h 5151955"/>
              <a:gd name="connsiteX17" fmla="*/ 5257046 w 5257046"/>
              <a:gd name="connsiteY17" fmla="*/ 4527996 h 5151955"/>
              <a:gd name="connsiteX18" fmla="*/ 5257046 w 5257046"/>
              <a:gd name="connsiteY18" fmla="*/ 5151955 h 5151955"/>
              <a:gd name="connsiteX19" fmla="*/ 4620359 w 5257046"/>
              <a:gd name="connsiteY19" fmla="*/ 5151955 h 5151955"/>
              <a:gd name="connsiteX20" fmla="*/ 4141384 w 5257046"/>
              <a:gd name="connsiteY20" fmla="*/ 5151955 h 5151955"/>
              <a:gd name="connsiteX21" fmla="*/ 3452127 w 5257046"/>
              <a:gd name="connsiteY21" fmla="*/ 5151955 h 5151955"/>
              <a:gd name="connsiteX22" fmla="*/ 2868011 w 5257046"/>
              <a:gd name="connsiteY22" fmla="*/ 5151955 h 5151955"/>
              <a:gd name="connsiteX23" fmla="*/ 2389035 w 5257046"/>
              <a:gd name="connsiteY23" fmla="*/ 5151955 h 5151955"/>
              <a:gd name="connsiteX24" fmla="*/ 1804919 w 5257046"/>
              <a:gd name="connsiteY24" fmla="*/ 5151955 h 5151955"/>
              <a:gd name="connsiteX25" fmla="*/ 1378514 w 5257046"/>
              <a:gd name="connsiteY25" fmla="*/ 5151955 h 5151955"/>
              <a:gd name="connsiteX26" fmla="*/ 952109 w 5257046"/>
              <a:gd name="connsiteY26" fmla="*/ 5151955 h 5151955"/>
              <a:gd name="connsiteX27" fmla="*/ 0 w 5257046"/>
              <a:gd name="connsiteY27" fmla="*/ 5151955 h 5151955"/>
              <a:gd name="connsiteX28" fmla="*/ 0 w 5257046"/>
              <a:gd name="connsiteY28" fmla="*/ 4682555 h 5151955"/>
              <a:gd name="connsiteX29" fmla="*/ 0 w 5257046"/>
              <a:gd name="connsiteY29" fmla="*/ 4007076 h 5151955"/>
              <a:gd name="connsiteX30" fmla="*/ 0 w 5257046"/>
              <a:gd name="connsiteY30" fmla="*/ 3486156 h 5151955"/>
              <a:gd name="connsiteX31" fmla="*/ 0 w 5257046"/>
              <a:gd name="connsiteY31" fmla="*/ 3068275 h 5151955"/>
              <a:gd name="connsiteX32" fmla="*/ 0 w 5257046"/>
              <a:gd name="connsiteY32" fmla="*/ 2444316 h 5151955"/>
              <a:gd name="connsiteX33" fmla="*/ 0 w 5257046"/>
              <a:gd name="connsiteY33" fmla="*/ 1974916 h 5151955"/>
              <a:gd name="connsiteX34" fmla="*/ 0 w 5257046"/>
              <a:gd name="connsiteY34" fmla="*/ 1350957 h 5151955"/>
              <a:gd name="connsiteX35" fmla="*/ 0 w 5257046"/>
              <a:gd name="connsiteY35" fmla="*/ 675479 h 5151955"/>
              <a:gd name="connsiteX36" fmla="*/ 0 w 5257046"/>
              <a:gd name="connsiteY36" fmla="*/ 0 h 515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57046" h="5151955" extrusionOk="0">
                <a:moveTo>
                  <a:pt x="0" y="0"/>
                </a:moveTo>
                <a:cubicBezTo>
                  <a:pt x="202359" y="-61880"/>
                  <a:pt x="362995" y="916"/>
                  <a:pt x="531546" y="0"/>
                </a:cubicBezTo>
                <a:cubicBezTo>
                  <a:pt x="700097" y="-916"/>
                  <a:pt x="859419" y="46749"/>
                  <a:pt x="957951" y="0"/>
                </a:cubicBezTo>
                <a:cubicBezTo>
                  <a:pt x="1056483" y="-46749"/>
                  <a:pt x="1446483" y="11282"/>
                  <a:pt x="1647208" y="0"/>
                </a:cubicBezTo>
                <a:cubicBezTo>
                  <a:pt x="1847933" y="-11282"/>
                  <a:pt x="1934388" y="37631"/>
                  <a:pt x="2178754" y="0"/>
                </a:cubicBezTo>
                <a:cubicBezTo>
                  <a:pt x="2423120" y="-37631"/>
                  <a:pt x="2451924" y="61194"/>
                  <a:pt x="2710299" y="0"/>
                </a:cubicBezTo>
                <a:cubicBezTo>
                  <a:pt x="2968674" y="-61194"/>
                  <a:pt x="3170856" y="5009"/>
                  <a:pt x="3399556" y="0"/>
                </a:cubicBezTo>
                <a:cubicBezTo>
                  <a:pt x="3628256" y="-5009"/>
                  <a:pt x="3771671" y="33829"/>
                  <a:pt x="3878532" y="0"/>
                </a:cubicBezTo>
                <a:cubicBezTo>
                  <a:pt x="3985393" y="-33829"/>
                  <a:pt x="4291313" y="58353"/>
                  <a:pt x="4567789" y="0"/>
                </a:cubicBezTo>
                <a:cubicBezTo>
                  <a:pt x="4844265" y="-58353"/>
                  <a:pt x="4935690" y="14512"/>
                  <a:pt x="5257046" y="0"/>
                </a:cubicBezTo>
                <a:cubicBezTo>
                  <a:pt x="5266341" y="172299"/>
                  <a:pt x="5239856" y="427813"/>
                  <a:pt x="5257046" y="572439"/>
                </a:cubicBezTo>
                <a:cubicBezTo>
                  <a:pt x="5274236" y="717065"/>
                  <a:pt x="5195997" y="1016907"/>
                  <a:pt x="5257046" y="1144879"/>
                </a:cubicBezTo>
                <a:cubicBezTo>
                  <a:pt x="5318095" y="1272851"/>
                  <a:pt x="5220407" y="1458936"/>
                  <a:pt x="5257046" y="1768838"/>
                </a:cubicBezTo>
                <a:cubicBezTo>
                  <a:pt x="5293685" y="2078740"/>
                  <a:pt x="5250033" y="2010060"/>
                  <a:pt x="5257046" y="2186719"/>
                </a:cubicBezTo>
                <a:cubicBezTo>
                  <a:pt x="5264059" y="2363378"/>
                  <a:pt x="5218755" y="2477196"/>
                  <a:pt x="5257046" y="2759158"/>
                </a:cubicBezTo>
                <a:cubicBezTo>
                  <a:pt x="5295337" y="3041120"/>
                  <a:pt x="5243481" y="3058891"/>
                  <a:pt x="5257046" y="3331598"/>
                </a:cubicBezTo>
                <a:cubicBezTo>
                  <a:pt x="5270611" y="3604305"/>
                  <a:pt x="5238564" y="3647663"/>
                  <a:pt x="5257046" y="3904037"/>
                </a:cubicBezTo>
                <a:cubicBezTo>
                  <a:pt x="5275528" y="4160411"/>
                  <a:pt x="5186226" y="4248350"/>
                  <a:pt x="5257046" y="4527996"/>
                </a:cubicBezTo>
                <a:cubicBezTo>
                  <a:pt x="5327866" y="4807642"/>
                  <a:pt x="5206940" y="4871027"/>
                  <a:pt x="5257046" y="5151955"/>
                </a:cubicBezTo>
                <a:cubicBezTo>
                  <a:pt x="5019715" y="5167093"/>
                  <a:pt x="4759526" y="5149190"/>
                  <a:pt x="4620359" y="5151955"/>
                </a:cubicBezTo>
                <a:cubicBezTo>
                  <a:pt x="4481192" y="5154720"/>
                  <a:pt x="4347105" y="5140185"/>
                  <a:pt x="4141384" y="5151955"/>
                </a:cubicBezTo>
                <a:cubicBezTo>
                  <a:pt x="3935663" y="5163725"/>
                  <a:pt x="3687721" y="5096722"/>
                  <a:pt x="3452127" y="5151955"/>
                </a:cubicBezTo>
                <a:cubicBezTo>
                  <a:pt x="3216533" y="5207188"/>
                  <a:pt x="3098112" y="5109131"/>
                  <a:pt x="2868011" y="5151955"/>
                </a:cubicBezTo>
                <a:cubicBezTo>
                  <a:pt x="2637910" y="5194779"/>
                  <a:pt x="2519448" y="5120612"/>
                  <a:pt x="2389035" y="5151955"/>
                </a:cubicBezTo>
                <a:cubicBezTo>
                  <a:pt x="2258622" y="5183298"/>
                  <a:pt x="2054704" y="5120964"/>
                  <a:pt x="1804919" y="5151955"/>
                </a:cubicBezTo>
                <a:cubicBezTo>
                  <a:pt x="1555134" y="5182946"/>
                  <a:pt x="1518315" y="5104015"/>
                  <a:pt x="1378514" y="5151955"/>
                </a:cubicBezTo>
                <a:cubicBezTo>
                  <a:pt x="1238714" y="5199895"/>
                  <a:pt x="1074648" y="5138811"/>
                  <a:pt x="952109" y="5151955"/>
                </a:cubicBezTo>
                <a:cubicBezTo>
                  <a:pt x="829571" y="5165099"/>
                  <a:pt x="448846" y="5052106"/>
                  <a:pt x="0" y="5151955"/>
                </a:cubicBezTo>
                <a:cubicBezTo>
                  <a:pt x="-35075" y="5020285"/>
                  <a:pt x="18108" y="4883359"/>
                  <a:pt x="0" y="4682555"/>
                </a:cubicBezTo>
                <a:cubicBezTo>
                  <a:pt x="-18108" y="4481751"/>
                  <a:pt x="36312" y="4267526"/>
                  <a:pt x="0" y="4007076"/>
                </a:cubicBezTo>
                <a:cubicBezTo>
                  <a:pt x="-36312" y="3746626"/>
                  <a:pt x="2937" y="3692440"/>
                  <a:pt x="0" y="3486156"/>
                </a:cubicBezTo>
                <a:cubicBezTo>
                  <a:pt x="-2937" y="3279872"/>
                  <a:pt x="28161" y="3201609"/>
                  <a:pt x="0" y="3068275"/>
                </a:cubicBezTo>
                <a:cubicBezTo>
                  <a:pt x="-28161" y="2934941"/>
                  <a:pt x="15696" y="2724079"/>
                  <a:pt x="0" y="2444316"/>
                </a:cubicBezTo>
                <a:cubicBezTo>
                  <a:pt x="-15696" y="2164553"/>
                  <a:pt x="45752" y="2097853"/>
                  <a:pt x="0" y="1974916"/>
                </a:cubicBezTo>
                <a:cubicBezTo>
                  <a:pt x="-45752" y="1851979"/>
                  <a:pt x="612" y="1629735"/>
                  <a:pt x="0" y="1350957"/>
                </a:cubicBezTo>
                <a:cubicBezTo>
                  <a:pt x="-612" y="1072179"/>
                  <a:pt x="12727" y="816558"/>
                  <a:pt x="0" y="675479"/>
                </a:cubicBezTo>
                <a:cubicBezTo>
                  <a:pt x="-12727" y="534400"/>
                  <a:pt x="73938" y="263561"/>
                  <a:pt x="0" y="0"/>
                </a:cubicBezTo>
                <a:close/>
              </a:path>
            </a:pathLst>
          </a:custGeom>
          <a:ln w="76200">
            <a:solidFill>
              <a:srgbClr val="C00000"/>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0" indent="0" algn="ctr">
              <a:buNone/>
            </a:pPr>
            <a:r>
              <a:rPr lang="en-US" sz="1800" dirty="0"/>
              <a:t>Danya Curtis, Property Accounting Manager</a:t>
            </a:r>
          </a:p>
          <a:p>
            <a:pPr marL="0" indent="0" algn="ctr">
              <a:buNone/>
            </a:pPr>
            <a:r>
              <a:rPr lang="en-US" sz="1600" dirty="0"/>
              <a:t>Don Tyson Annex </a:t>
            </a:r>
          </a:p>
          <a:p>
            <a:pPr marL="0" indent="0" algn="ctr">
              <a:buNone/>
            </a:pPr>
            <a:r>
              <a:rPr lang="en-US" sz="1600" dirty="0"/>
              <a:t>2549 N Hatch Ave</a:t>
            </a:r>
          </a:p>
          <a:p>
            <a:pPr marL="0" indent="0" algn="ctr">
              <a:buNone/>
            </a:pPr>
            <a:r>
              <a:rPr lang="en-US" sz="1600" dirty="0"/>
              <a:t>Fayetteville, AR  72701</a:t>
            </a:r>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600" dirty="0"/>
          </a:p>
          <a:p>
            <a:pPr marL="0" indent="0" algn="ctr">
              <a:buNone/>
            </a:pPr>
            <a:r>
              <a:rPr lang="en-US" sz="1600" dirty="0"/>
              <a:t>Office Phone: (479) 502-9709</a:t>
            </a:r>
          </a:p>
          <a:p>
            <a:pPr marL="0" indent="0" algn="ctr">
              <a:buNone/>
            </a:pPr>
            <a:r>
              <a:rPr lang="en-US" sz="1600" dirty="0"/>
              <a:t>Email: dacurtis@uada.edu</a:t>
            </a:r>
            <a:endParaRPr lang="en-US" sz="1800" dirty="0"/>
          </a:p>
        </p:txBody>
      </p:sp>
      <p:pic>
        <p:nvPicPr>
          <p:cNvPr id="8" name="Picture 7" descr="A person wearing glasses&#10;&#10;Description automatically generated with low confidence">
            <a:extLst>
              <a:ext uri="{FF2B5EF4-FFF2-40B4-BE49-F238E27FC236}">
                <a16:creationId xmlns:a16="http://schemas.microsoft.com/office/drawing/2014/main" id="{D23DBF36-7C11-382F-B937-B7336416CB14}"/>
              </a:ext>
            </a:extLst>
          </p:cNvPr>
          <p:cNvPicPr>
            <a:picLocks noChangeAspect="1"/>
          </p:cNvPicPr>
          <p:nvPr/>
        </p:nvPicPr>
        <p:blipFill>
          <a:blip r:embed="rId2"/>
          <a:stretch>
            <a:fillRect/>
          </a:stretch>
        </p:blipFill>
        <p:spPr>
          <a:xfrm>
            <a:off x="2384683" y="2274763"/>
            <a:ext cx="1828800" cy="2743200"/>
          </a:xfrm>
          <a:prstGeom prst="rect">
            <a:avLst/>
          </a:prstGeom>
        </p:spPr>
      </p:pic>
      <p:sp>
        <p:nvSpPr>
          <p:cNvPr id="2" name="Title 1">
            <a:extLst>
              <a:ext uri="{FF2B5EF4-FFF2-40B4-BE49-F238E27FC236}">
                <a16:creationId xmlns:a16="http://schemas.microsoft.com/office/drawing/2014/main" id="{FA23ED34-CFEB-6AF9-F0CE-5343D0B1F5E3}"/>
              </a:ext>
            </a:extLst>
          </p:cNvPr>
          <p:cNvSpPr>
            <a:spLocks noGrp="1"/>
          </p:cNvSpPr>
          <p:nvPr>
            <p:ph type="title"/>
          </p:nvPr>
        </p:nvSpPr>
        <p:spPr>
          <a:xfrm>
            <a:off x="0" y="-24659"/>
            <a:ext cx="12192000" cy="992847"/>
          </a:xfrm>
        </p:spPr>
        <p:txBody>
          <a:bodyPr/>
          <a:lstStyle/>
          <a:p>
            <a:r>
              <a:rPr lang="en-US" dirty="0"/>
              <a:t>Contact Information</a:t>
            </a:r>
          </a:p>
        </p:txBody>
      </p:sp>
      <p:sp>
        <p:nvSpPr>
          <p:cNvPr id="4" name="Content Placeholder 2">
            <a:extLst>
              <a:ext uri="{FF2B5EF4-FFF2-40B4-BE49-F238E27FC236}">
                <a16:creationId xmlns:a16="http://schemas.microsoft.com/office/drawing/2014/main" id="{08E189B6-6C20-98F4-A5BE-74EB0F8A3EF7}"/>
              </a:ext>
            </a:extLst>
          </p:cNvPr>
          <p:cNvSpPr txBox="1">
            <a:spLocks/>
          </p:cNvSpPr>
          <p:nvPr/>
        </p:nvSpPr>
        <p:spPr bwMode="auto">
          <a:xfrm>
            <a:off x="6168428" y="968188"/>
            <a:ext cx="5486400" cy="5151955"/>
          </a:xfrm>
          <a:custGeom>
            <a:avLst/>
            <a:gdLst>
              <a:gd name="connsiteX0" fmla="*/ 0 w 5486400"/>
              <a:gd name="connsiteY0" fmla="*/ 0 h 5151955"/>
              <a:gd name="connsiteX1" fmla="*/ 384048 w 5486400"/>
              <a:gd name="connsiteY1" fmla="*/ 0 h 5151955"/>
              <a:gd name="connsiteX2" fmla="*/ 822960 w 5486400"/>
              <a:gd name="connsiteY2" fmla="*/ 0 h 5151955"/>
              <a:gd name="connsiteX3" fmla="*/ 1481328 w 5486400"/>
              <a:gd name="connsiteY3" fmla="*/ 0 h 5151955"/>
              <a:gd name="connsiteX4" fmla="*/ 2029968 w 5486400"/>
              <a:gd name="connsiteY4" fmla="*/ 0 h 5151955"/>
              <a:gd name="connsiteX5" fmla="*/ 2414016 w 5486400"/>
              <a:gd name="connsiteY5" fmla="*/ 0 h 5151955"/>
              <a:gd name="connsiteX6" fmla="*/ 2962656 w 5486400"/>
              <a:gd name="connsiteY6" fmla="*/ 0 h 5151955"/>
              <a:gd name="connsiteX7" fmla="*/ 3401568 w 5486400"/>
              <a:gd name="connsiteY7" fmla="*/ 0 h 5151955"/>
              <a:gd name="connsiteX8" fmla="*/ 3840480 w 5486400"/>
              <a:gd name="connsiteY8" fmla="*/ 0 h 5151955"/>
              <a:gd name="connsiteX9" fmla="*/ 4224528 w 5486400"/>
              <a:gd name="connsiteY9" fmla="*/ 0 h 5151955"/>
              <a:gd name="connsiteX10" fmla="*/ 4718304 w 5486400"/>
              <a:gd name="connsiteY10" fmla="*/ 0 h 5151955"/>
              <a:gd name="connsiteX11" fmla="*/ 5486400 w 5486400"/>
              <a:gd name="connsiteY11" fmla="*/ 0 h 5151955"/>
              <a:gd name="connsiteX12" fmla="*/ 5486400 w 5486400"/>
              <a:gd name="connsiteY12" fmla="*/ 520920 h 5151955"/>
              <a:gd name="connsiteX13" fmla="*/ 5486400 w 5486400"/>
              <a:gd name="connsiteY13" fmla="*/ 1144879 h 5151955"/>
              <a:gd name="connsiteX14" fmla="*/ 5486400 w 5486400"/>
              <a:gd name="connsiteY14" fmla="*/ 1614279 h 5151955"/>
              <a:gd name="connsiteX15" fmla="*/ 5486400 w 5486400"/>
              <a:gd name="connsiteY15" fmla="*/ 2186719 h 5151955"/>
              <a:gd name="connsiteX16" fmla="*/ 5486400 w 5486400"/>
              <a:gd name="connsiteY16" fmla="*/ 2707639 h 5151955"/>
              <a:gd name="connsiteX17" fmla="*/ 5486400 w 5486400"/>
              <a:gd name="connsiteY17" fmla="*/ 3383117 h 5151955"/>
              <a:gd name="connsiteX18" fmla="*/ 5486400 w 5486400"/>
              <a:gd name="connsiteY18" fmla="*/ 3955557 h 5151955"/>
              <a:gd name="connsiteX19" fmla="*/ 5486400 w 5486400"/>
              <a:gd name="connsiteY19" fmla="*/ 4527996 h 5151955"/>
              <a:gd name="connsiteX20" fmla="*/ 5486400 w 5486400"/>
              <a:gd name="connsiteY20" fmla="*/ 5151955 h 5151955"/>
              <a:gd name="connsiteX21" fmla="*/ 4882896 w 5486400"/>
              <a:gd name="connsiteY21" fmla="*/ 5151955 h 5151955"/>
              <a:gd name="connsiteX22" fmla="*/ 4498848 w 5486400"/>
              <a:gd name="connsiteY22" fmla="*/ 5151955 h 5151955"/>
              <a:gd name="connsiteX23" fmla="*/ 3895344 w 5486400"/>
              <a:gd name="connsiteY23" fmla="*/ 5151955 h 5151955"/>
              <a:gd name="connsiteX24" fmla="*/ 3401568 w 5486400"/>
              <a:gd name="connsiteY24" fmla="*/ 5151955 h 5151955"/>
              <a:gd name="connsiteX25" fmla="*/ 2798064 w 5486400"/>
              <a:gd name="connsiteY25" fmla="*/ 5151955 h 5151955"/>
              <a:gd name="connsiteX26" fmla="*/ 2139696 w 5486400"/>
              <a:gd name="connsiteY26" fmla="*/ 5151955 h 5151955"/>
              <a:gd name="connsiteX27" fmla="*/ 1755648 w 5486400"/>
              <a:gd name="connsiteY27" fmla="*/ 5151955 h 5151955"/>
              <a:gd name="connsiteX28" fmla="*/ 1207008 w 5486400"/>
              <a:gd name="connsiteY28" fmla="*/ 5151955 h 5151955"/>
              <a:gd name="connsiteX29" fmla="*/ 768096 w 5486400"/>
              <a:gd name="connsiteY29" fmla="*/ 5151955 h 5151955"/>
              <a:gd name="connsiteX30" fmla="*/ 0 w 5486400"/>
              <a:gd name="connsiteY30" fmla="*/ 5151955 h 5151955"/>
              <a:gd name="connsiteX31" fmla="*/ 0 w 5486400"/>
              <a:gd name="connsiteY31" fmla="*/ 4527996 h 5151955"/>
              <a:gd name="connsiteX32" fmla="*/ 0 w 5486400"/>
              <a:gd name="connsiteY32" fmla="*/ 4058596 h 5151955"/>
              <a:gd name="connsiteX33" fmla="*/ 0 w 5486400"/>
              <a:gd name="connsiteY33" fmla="*/ 3537676 h 5151955"/>
              <a:gd name="connsiteX34" fmla="*/ 0 w 5486400"/>
              <a:gd name="connsiteY34" fmla="*/ 3068275 h 5151955"/>
              <a:gd name="connsiteX35" fmla="*/ 0 w 5486400"/>
              <a:gd name="connsiteY35" fmla="*/ 2598875 h 5151955"/>
              <a:gd name="connsiteX36" fmla="*/ 0 w 5486400"/>
              <a:gd name="connsiteY36" fmla="*/ 1974916 h 5151955"/>
              <a:gd name="connsiteX37" fmla="*/ 0 w 5486400"/>
              <a:gd name="connsiteY37" fmla="*/ 1350957 h 5151955"/>
              <a:gd name="connsiteX38" fmla="*/ 0 w 5486400"/>
              <a:gd name="connsiteY38" fmla="*/ 933076 h 5151955"/>
              <a:gd name="connsiteX39" fmla="*/ 0 w 5486400"/>
              <a:gd name="connsiteY39" fmla="*/ 0 h 515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486400" h="5151955" extrusionOk="0">
                <a:moveTo>
                  <a:pt x="0" y="0"/>
                </a:moveTo>
                <a:cubicBezTo>
                  <a:pt x="155505" y="-38317"/>
                  <a:pt x="192132" y="8489"/>
                  <a:pt x="384048" y="0"/>
                </a:cubicBezTo>
                <a:cubicBezTo>
                  <a:pt x="575964" y="-8489"/>
                  <a:pt x="721140" y="17957"/>
                  <a:pt x="822960" y="0"/>
                </a:cubicBezTo>
                <a:cubicBezTo>
                  <a:pt x="924780" y="-17957"/>
                  <a:pt x="1307947" y="7366"/>
                  <a:pt x="1481328" y="0"/>
                </a:cubicBezTo>
                <a:cubicBezTo>
                  <a:pt x="1654709" y="-7366"/>
                  <a:pt x="1916876" y="36209"/>
                  <a:pt x="2029968" y="0"/>
                </a:cubicBezTo>
                <a:cubicBezTo>
                  <a:pt x="2143060" y="-36209"/>
                  <a:pt x="2301278" y="1614"/>
                  <a:pt x="2414016" y="0"/>
                </a:cubicBezTo>
                <a:cubicBezTo>
                  <a:pt x="2526754" y="-1614"/>
                  <a:pt x="2733758" y="30731"/>
                  <a:pt x="2962656" y="0"/>
                </a:cubicBezTo>
                <a:cubicBezTo>
                  <a:pt x="3191554" y="-30731"/>
                  <a:pt x="3191174" y="31970"/>
                  <a:pt x="3401568" y="0"/>
                </a:cubicBezTo>
                <a:cubicBezTo>
                  <a:pt x="3611962" y="-31970"/>
                  <a:pt x="3718066" y="48744"/>
                  <a:pt x="3840480" y="0"/>
                </a:cubicBezTo>
                <a:cubicBezTo>
                  <a:pt x="3962894" y="-48744"/>
                  <a:pt x="4042792" y="1795"/>
                  <a:pt x="4224528" y="0"/>
                </a:cubicBezTo>
                <a:cubicBezTo>
                  <a:pt x="4406264" y="-1795"/>
                  <a:pt x="4548491" y="10750"/>
                  <a:pt x="4718304" y="0"/>
                </a:cubicBezTo>
                <a:cubicBezTo>
                  <a:pt x="4888117" y="-10750"/>
                  <a:pt x="5328123" y="20994"/>
                  <a:pt x="5486400" y="0"/>
                </a:cubicBezTo>
                <a:cubicBezTo>
                  <a:pt x="5515268" y="143346"/>
                  <a:pt x="5461140" y="388026"/>
                  <a:pt x="5486400" y="520920"/>
                </a:cubicBezTo>
                <a:cubicBezTo>
                  <a:pt x="5511660" y="653814"/>
                  <a:pt x="5427378" y="847207"/>
                  <a:pt x="5486400" y="1144879"/>
                </a:cubicBezTo>
                <a:cubicBezTo>
                  <a:pt x="5545422" y="1442551"/>
                  <a:pt x="5438643" y="1467542"/>
                  <a:pt x="5486400" y="1614279"/>
                </a:cubicBezTo>
                <a:cubicBezTo>
                  <a:pt x="5534157" y="1761016"/>
                  <a:pt x="5452382" y="2010797"/>
                  <a:pt x="5486400" y="2186719"/>
                </a:cubicBezTo>
                <a:cubicBezTo>
                  <a:pt x="5520418" y="2362641"/>
                  <a:pt x="5455103" y="2480625"/>
                  <a:pt x="5486400" y="2707639"/>
                </a:cubicBezTo>
                <a:cubicBezTo>
                  <a:pt x="5517697" y="2934653"/>
                  <a:pt x="5411012" y="3107282"/>
                  <a:pt x="5486400" y="3383117"/>
                </a:cubicBezTo>
                <a:cubicBezTo>
                  <a:pt x="5561788" y="3658952"/>
                  <a:pt x="5453019" y="3686859"/>
                  <a:pt x="5486400" y="3955557"/>
                </a:cubicBezTo>
                <a:cubicBezTo>
                  <a:pt x="5519781" y="4224255"/>
                  <a:pt x="5436393" y="4353697"/>
                  <a:pt x="5486400" y="4527996"/>
                </a:cubicBezTo>
                <a:cubicBezTo>
                  <a:pt x="5536407" y="4702295"/>
                  <a:pt x="5467809" y="4939163"/>
                  <a:pt x="5486400" y="5151955"/>
                </a:cubicBezTo>
                <a:cubicBezTo>
                  <a:pt x="5357957" y="5180791"/>
                  <a:pt x="5021258" y="5105768"/>
                  <a:pt x="4882896" y="5151955"/>
                </a:cubicBezTo>
                <a:cubicBezTo>
                  <a:pt x="4744534" y="5198142"/>
                  <a:pt x="4651321" y="5126971"/>
                  <a:pt x="4498848" y="5151955"/>
                </a:cubicBezTo>
                <a:cubicBezTo>
                  <a:pt x="4346375" y="5176939"/>
                  <a:pt x="4131141" y="5138643"/>
                  <a:pt x="3895344" y="5151955"/>
                </a:cubicBezTo>
                <a:cubicBezTo>
                  <a:pt x="3659547" y="5165267"/>
                  <a:pt x="3553413" y="5115386"/>
                  <a:pt x="3401568" y="5151955"/>
                </a:cubicBezTo>
                <a:cubicBezTo>
                  <a:pt x="3249723" y="5188524"/>
                  <a:pt x="3061671" y="5114191"/>
                  <a:pt x="2798064" y="5151955"/>
                </a:cubicBezTo>
                <a:cubicBezTo>
                  <a:pt x="2534457" y="5189719"/>
                  <a:pt x="2421230" y="5108084"/>
                  <a:pt x="2139696" y="5151955"/>
                </a:cubicBezTo>
                <a:cubicBezTo>
                  <a:pt x="1858162" y="5195826"/>
                  <a:pt x="1920859" y="5135811"/>
                  <a:pt x="1755648" y="5151955"/>
                </a:cubicBezTo>
                <a:cubicBezTo>
                  <a:pt x="1590437" y="5168099"/>
                  <a:pt x="1326176" y="5129032"/>
                  <a:pt x="1207008" y="5151955"/>
                </a:cubicBezTo>
                <a:cubicBezTo>
                  <a:pt x="1087840" y="5174878"/>
                  <a:pt x="904072" y="5114917"/>
                  <a:pt x="768096" y="5151955"/>
                </a:cubicBezTo>
                <a:cubicBezTo>
                  <a:pt x="632120" y="5188993"/>
                  <a:pt x="381999" y="5079897"/>
                  <a:pt x="0" y="5151955"/>
                </a:cubicBezTo>
                <a:cubicBezTo>
                  <a:pt x="-2464" y="4885544"/>
                  <a:pt x="71581" y="4745698"/>
                  <a:pt x="0" y="4527996"/>
                </a:cubicBezTo>
                <a:cubicBezTo>
                  <a:pt x="-71581" y="4310294"/>
                  <a:pt x="43189" y="4259171"/>
                  <a:pt x="0" y="4058596"/>
                </a:cubicBezTo>
                <a:cubicBezTo>
                  <a:pt x="-43189" y="3858021"/>
                  <a:pt x="29053" y="3740179"/>
                  <a:pt x="0" y="3537676"/>
                </a:cubicBezTo>
                <a:cubicBezTo>
                  <a:pt x="-29053" y="3335173"/>
                  <a:pt x="2541" y="3182974"/>
                  <a:pt x="0" y="3068275"/>
                </a:cubicBezTo>
                <a:cubicBezTo>
                  <a:pt x="-2541" y="2953576"/>
                  <a:pt x="43392" y="2781216"/>
                  <a:pt x="0" y="2598875"/>
                </a:cubicBezTo>
                <a:cubicBezTo>
                  <a:pt x="-43392" y="2416534"/>
                  <a:pt x="71367" y="2281550"/>
                  <a:pt x="0" y="1974916"/>
                </a:cubicBezTo>
                <a:cubicBezTo>
                  <a:pt x="-71367" y="1668282"/>
                  <a:pt x="60395" y="1586688"/>
                  <a:pt x="0" y="1350957"/>
                </a:cubicBezTo>
                <a:cubicBezTo>
                  <a:pt x="-60395" y="1115226"/>
                  <a:pt x="46114" y="1098523"/>
                  <a:pt x="0" y="933076"/>
                </a:cubicBezTo>
                <a:cubicBezTo>
                  <a:pt x="-46114" y="767629"/>
                  <a:pt x="32652" y="218650"/>
                  <a:pt x="0" y="0"/>
                </a:cubicBezTo>
                <a:close/>
              </a:path>
            </a:pathLst>
          </a:custGeom>
          <a:noFill/>
          <a:ln w="76200">
            <a:solidFill>
              <a:srgbClr val="C00000"/>
            </a:solidFill>
            <a:miter lim="800000"/>
            <a:headEnd/>
            <a:tailEnd/>
            <a:extLst>
              <a:ext uri="{C807C97D-BFC1-408E-A445-0C87EB9F89A2}">
                <ask:lineSketchStyleProps xmlns:ask="http://schemas.microsoft.com/office/drawing/2018/sketchyshapes" sd="2149863161">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t>Carla Rutherford, Inventory Control Manager</a:t>
            </a:r>
          </a:p>
          <a:p>
            <a:pPr marL="0" indent="0" algn="ctr">
              <a:buFont typeface="Arial" panose="020B0604020202020204" pitchFamily="34" charset="0"/>
              <a:buNone/>
            </a:pPr>
            <a:r>
              <a:rPr lang="en-US" sz="1600" dirty="0"/>
              <a:t>Don Tyson Annex </a:t>
            </a:r>
          </a:p>
          <a:p>
            <a:pPr marL="0" indent="0" algn="ctr">
              <a:buFont typeface="Arial" panose="020B0604020202020204" pitchFamily="34" charset="0"/>
              <a:buNone/>
            </a:pPr>
            <a:r>
              <a:rPr lang="en-US" sz="1600" dirty="0"/>
              <a:t>2549 N Hatch Ave</a:t>
            </a:r>
          </a:p>
          <a:p>
            <a:pPr marL="0" indent="0" algn="ctr">
              <a:buFont typeface="Arial" panose="020B0604020202020204" pitchFamily="34" charset="0"/>
              <a:buNone/>
            </a:pPr>
            <a:r>
              <a:rPr lang="en-US" sz="1600" dirty="0"/>
              <a:t>Fayetteville, AR  72701</a:t>
            </a:r>
          </a:p>
          <a:p>
            <a:pPr marL="0" indent="0" algn="ctr">
              <a:buFont typeface="Arial" panose="020B0604020202020204" pitchFamily="34" charset="0"/>
              <a:buNone/>
            </a:pPr>
            <a:endParaRPr lang="en-US" sz="1800" dirty="0"/>
          </a:p>
          <a:p>
            <a:pPr marL="0" indent="0" algn="ctr">
              <a:buFont typeface="Arial" panose="020B0604020202020204" pitchFamily="34" charset="0"/>
              <a:buNone/>
            </a:pPr>
            <a:endParaRPr lang="en-US" sz="1800" dirty="0"/>
          </a:p>
          <a:p>
            <a:pPr marL="0" indent="0" algn="ctr">
              <a:buFont typeface="Arial" panose="020B0604020202020204" pitchFamily="34" charset="0"/>
              <a:buNone/>
            </a:pPr>
            <a:endParaRPr lang="en-US" sz="1800" dirty="0"/>
          </a:p>
          <a:p>
            <a:pPr marL="0" indent="0" algn="ctr">
              <a:buFont typeface="Arial" panose="020B0604020202020204" pitchFamily="34" charset="0"/>
              <a:buNone/>
            </a:pPr>
            <a:endParaRPr lang="en-US" sz="1800" dirty="0"/>
          </a:p>
          <a:p>
            <a:pPr marL="0" indent="0" algn="ctr">
              <a:buFont typeface="Arial" panose="020B0604020202020204" pitchFamily="34" charset="0"/>
              <a:buNone/>
            </a:pPr>
            <a:endParaRPr lang="en-US" sz="1800" dirty="0"/>
          </a:p>
          <a:p>
            <a:pPr marL="0" indent="0" algn="ctr">
              <a:buFont typeface="Arial" panose="020B0604020202020204" pitchFamily="34" charset="0"/>
              <a:buNone/>
            </a:pPr>
            <a:endParaRPr lang="en-US" sz="1800" dirty="0"/>
          </a:p>
          <a:p>
            <a:pPr marL="0" indent="0" algn="ctr">
              <a:buFont typeface="Arial" panose="020B0604020202020204" pitchFamily="34" charset="0"/>
              <a:buNone/>
            </a:pPr>
            <a:endParaRPr lang="en-US" sz="1800" dirty="0"/>
          </a:p>
          <a:p>
            <a:pPr marL="0" indent="0" algn="ctr">
              <a:buFont typeface="Arial" panose="020B0604020202020204" pitchFamily="34" charset="0"/>
              <a:buNone/>
            </a:pPr>
            <a:endParaRPr lang="en-US" sz="1800" dirty="0"/>
          </a:p>
          <a:p>
            <a:pPr marL="0" indent="0" algn="ctr">
              <a:buFont typeface="Arial" panose="020B0604020202020204" pitchFamily="34" charset="0"/>
              <a:buNone/>
            </a:pPr>
            <a:endParaRPr lang="en-US" sz="1800" dirty="0"/>
          </a:p>
          <a:p>
            <a:pPr marL="0" indent="0" algn="ctr">
              <a:buFont typeface="Arial" panose="020B0604020202020204" pitchFamily="34" charset="0"/>
              <a:buNone/>
            </a:pPr>
            <a:r>
              <a:rPr lang="en-US" sz="1600" dirty="0"/>
              <a:t>Office Phone: (479) 575-2542</a:t>
            </a:r>
          </a:p>
          <a:p>
            <a:pPr marL="0" indent="0" algn="ctr">
              <a:buFont typeface="Arial" panose="020B0604020202020204" pitchFamily="34" charset="0"/>
              <a:buNone/>
            </a:pPr>
            <a:r>
              <a:rPr lang="en-US" sz="1600" dirty="0"/>
              <a:t>Email: crutherford@uada.edu</a:t>
            </a:r>
            <a:endParaRPr lang="en-US" sz="1800" dirty="0"/>
          </a:p>
        </p:txBody>
      </p:sp>
      <p:pic>
        <p:nvPicPr>
          <p:cNvPr id="6" name="Picture 5" descr="A person wearing a red shirt&#10;&#10;Description automatically generated with low confidence">
            <a:extLst>
              <a:ext uri="{FF2B5EF4-FFF2-40B4-BE49-F238E27FC236}">
                <a16:creationId xmlns:a16="http://schemas.microsoft.com/office/drawing/2014/main" id="{7A1C2BC4-95F2-8319-1804-8729667E080B}"/>
              </a:ext>
            </a:extLst>
          </p:cNvPr>
          <p:cNvPicPr>
            <a:picLocks noChangeAspect="1"/>
          </p:cNvPicPr>
          <p:nvPr/>
        </p:nvPicPr>
        <p:blipFill>
          <a:blip r:embed="rId3"/>
          <a:stretch>
            <a:fillRect/>
          </a:stretch>
        </p:blipFill>
        <p:spPr>
          <a:xfrm>
            <a:off x="7997228" y="2274763"/>
            <a:ext cx="1828800" cy="2743200"/>
          </a:xfrm>
          <a:prstGeom prst="rect">
            <a:avLst/>
          </a:prstGeom>
        </p:spPr>
      </p:pic>
    </p:spTree>
    <p:extLst>
      <p:ext uri="{BB962C8B-B14F-4D97-AF65-F5344CB8AC3E}">
        <p14:creationId xmlns:p14="http://schemas.microsoft.com/office/powerpoint/2010/main" val="1262007302"/>
      </p:ext>
    </p:extLst>
  </p:cSld>
  <p:clrMapOvr>
    <a:masterClrMapping/>
  </p:clrMapOvr>
</p:sld>
</file>

<file path=ppt/theme/theme1.xml><?xml version="1.0" encoding="utf-8"?>
<a:theme xmlns:a="http://schemas.openxmlformats.org/drawingml/2006/main" name="UA-PPT 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Power_Point_Template (1)</Template>
  <TotalTime>2515</TotalTime>
  <Words>775</Words>
  <Application>Microsoft Office PowerPoint</Application>
  <PresentationFormat>Widescreen</PresentationFormat>
  <Paragraphs>103</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Courier New</vt:lpstr>
      <vt:lpstr>UA-PPT template-1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Company>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U of A PowerPoint Template Number 1</dc:subject>
  <dc:creator>DANYA Jaylee CURTIS</dc:creator>
  <cp:keywords>arkansas,division,agriculture,powerpoint,template</cp:keywords>
  <cp:lastModifiedBy>DANYA Jaylee CURTIS</cp:lastModifiedBy>
  <cp:revision>62</cp:revision>
  <dcterms:created xsi:type="dcterms:W3CDTF">2022-02-16T22:47:40Z</dcterms:created>
  <dcterms:modified xsi:type="dcterms:W3CDTF">2023-02-06T17:46:32Z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70d0e1-5e3d-4557-a9f8-84d8494b9cc8_Enabled">
    <vt:lpwstr>true</vt:lpwstr>
  </property>
  <property fmtid="{D5CDD505-2E9C-101B-9397-08002B2CF9AE}" pid="3" name="MSIP_Label_0570d0e1-5e3d-4557-a9f8-84d8494b9cc8_SetDate">
    <vt:lpwstr>2023-01-26T16:20:49Z</vt:lpwstr>
  </property>
  <property fmtid="{D5CDD505-2E9C-101B-9397-08002B2CF9AE}" pid="4" name="MSIP_Label_0570d0e1-5e3d-4557-a9f8-84d8494b9cc8_Method">
    <vt:lpwstr>Standard</vt:lpwstr>
  </property>
  <property fmtid="{D5CDD505-2E9C-101B-9397-08002B2CF9AE}" pid="5" name="MSIP_Label_0570d0e1-5e3d-4557-a9f8-84d8494b9cc8_Name">
    <vt:lpwstr>Public Data</vt:lpwstr>
  </property>
  <property fmtid="{D5CDD505-2E9C-101B-9397-08002B2CF9AE}" pid="6" name="MSIP_Label_0570d0e1-5e3d-4557-a9f8-84d8494b9cc8_SiteId">
    <vt:lpwstr>174d954f-585e-40c3-ae1c-01ada5f26723</vt:lpwstr>
  </property>
  <property fmtid="{D5CDD505-2E9C-101B-9397-08002B2CF9AE}" pid="7" name="MSIP_Label_0570d0e1-5e3d-4557-a9f8-84d8494b9cc8_ActionId">
    <vt:lpwstr>a806c9fe-2aaf-462c-a0f3-b6e532cccfd8</vt:lpwstr>
  </property>
  <property fmtid="{D5CDD505-2E9C-101B-9397-08002B2CF9AE}" pid="8" name="MSIP_Label_0570d0e1-5e3d-4557-a9f8-84d8494b9cc8_ContentBits">
    <vt:lpwstr>0</vt:lpwstr>
  </property>
</Properties>
</file>