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6" r:id="rId4"/>
    <p:sldId id="267" r:id="rId5"/>
    <p:sldId id="264" r:id="rId6"/>
    <p:sldId id="270" r:id="rId7"/>
    <p:sldId id="262" r:id="rId8"/>
    <p:sldId id="271" r:id="rId9"/>
    <p:sldId id="272" r:id="rId10"/>
    <p:sldId id="273" r:id="rId11"/>
    <p:sldId id="274" r:id="rId12"/>
    <p:sldId id="260" r:id="rId13"/>
    <p:sldId id="269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A8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2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aaesbusinessoffice.uada.edu/property-accounting/assettiger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aaesbusinessoffice.uada.edu/property-accounting/assettig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CB1B8-1823-4FF6-9243-9A7CCA0A45B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30B82F-8ECD-4280-BA02-04B1B7ABD37B}">
      <dgm:prSet custT="1"/>
      <dgm:spPr/>
      <dgm:t>
        <a:bodyPr/>
        <a:lstStyle/>
        <a:p>
          <a:r>
            <a:rPr lang="en-US" sz="3200" dirty="0"/>
            <a:t>Request for Certificate of Property Disposal (CPD)</a:t>
          </a:r>
        </a:p>
      </dgm:t>
    </dgm:pt>
    <dgm:pt modelId="{23695E9E-06B9-4F18-ABEC-E1B69062CEC7}" type="parTrans" cxnId="{EFE82035-32B1-489E-851A-4FBEBF6B416A}">
      <dgm:prSet/>
      <dgm:spPr/>
      <dgm:t>
        <a:bodyPr/>
        <a:lstStyle/>
        <a:p>
          <a:endParaRPr lang="en-US"/>
        </a:p>
      </dgm:t>
    </dgm:pt>
    <dgm:pt modelId="{A9292137-3051-45C1-9CF7-36F377A9BAF4}" type="sibTrans" cxnId="{EFE82035-32B1-489E-851A-4FBEBF6B416A}">
      <dgm:prSet/>
      <dgm:spPr/>
      <dgm:t>
        <a:bodyPr/>
        <a:lstStyle/>
        <a:p>
          <a:endParaRPr lang="en-US"/>
        </a:p>
      </dgm:t>
    </dgm:pt>
    <dgm:pt modelId="{D924BE5C-C807-406E-86F9-A1A12487C92D}">
      <dgm:prSet custT="1"/>
      <dgm:spPr/>
      <dgm:t>
        <a:bodyPr/>
        <a:lstStyle/>
        <a:p>
          <a:r>
            <a:rPr lang="en-US" sz="3200" dirty="0"/>
            <a:t>Surplus Disposal Form (SDF)</a:t>
          </a:r>
        </a:p>
      </dgm:t>
    </dgm:pt>
    <dgm:pt modelId="{BE8B1431-0C00-4922-8217-205181A406E7}" type="parTrans" cxnId="{A8B6D825-E8BF-4EEA-AB7C-E2040CCE043C}">
      <dgm:prSet/>
      <dgm:spPr/>
      <dgm:t>
        <a:bodyPr/>
        <a:lstStyle/>
        <a:p>
          <a:endParaRPr lang="en-US"/>
        </a:p>
      </dgm:t>
    </dgm:pt>
    <dgm:pt modelId="{CD97B8E0-1ECC-488F-B709-6C67C82E8CC0}" type="sibTrans" cxnId="{A8B6D825-E8BF-4EEA-AB7C-E2040CCE043C}">
      <dgm:prSet/>
      <dgm:spPr/>
      <dgm:t>
        <a:bodyPr/>
        <a:lstStyle/>
        <a:p>
          <a:endParaRPr lang="en-US"/>
        </a:p>
      </dgm:t>
    </dgm:pt>
    <dgm:pt modelId="{B966CFDD-476E-4043-A0D6-4BFEF02CD765}">
      <dgm:prSet custT="1"/>
      <dgm:spPr/>
      <dgm:t>
        <a:bodyPr/>
        <a:lstStyle/>
        <a:p>
          <a:r>
            <a:rPr lang="en-US" sz="3200" dirty="0"/>
            <a:t>FY23 Inventory</a:t>
          </a:r>
        </a:p>
      </dgm:t>
    </dgm:pt>
    <dgm:pt modelId="{0BED4C27-64E2-442C-A9EE-9D027E390E6B}" type="parTrans" cxnId="{74509E7A-890B-4244-9EBD-B783FB398BF1}">
      <dgm:prSet/>
      <dgm:spPr/>
      <dgm:t>
        <a:bodyPr/>
        <a:lstStyle/>
        <a:p>
          <a:endParaRPr lang="en-US"/>
        </a:p>
      </dgm:t>
    </dgm:pt>
    <dgm:pt modelId="{F6737472-0509-4DC9-A8CB-6095D15673B8}" type="sibTrans" cxnId="{74509E7A-890B-4244-9EBD-B783FB398BF1}">
      <dgm:prSet/>
      <dgm:spPr/>
      <dgm:t>
        <a:bodyPr/>
        <a:lstStyle/>
        <a:p>
          <a:endParaRPr lang="en-US"/>
        </a:p>
      </dgm:t>
    </dgm:pt>
    <dgm:pt modelId="{A17AD1F4-0F19-4256-ADF8-66CA151B8E6B}" type="pres">
      <dgm:prSet presAssocID="{C31CB1B8-1823-4FF6-9243-9A7CCA0A45B6}" presName="root" presStyleCnt="0">
        <dgm:presLayoutVars>
          <dgm:dir/>
          <dgm:resizeHandles val="exact"/>
        </dgm:presLayoutVars>
      </dgm:prSet>
      <dgm:spPr/>
    </dgm:pt>
    <dgm:pt modelId="{9C0F16AC-1EA9-4854-B94F-2911EC0C947F}" type="pres">
      <dgm:prSet presAssocID="{B730B82F-8ECD-4280-BA02-04B1B7ABD37B}" presName="compNode" presStyleCnt="0"/>
      <dgm:spPr/>
    </dgm:pt>
    <dgm:pt modelId="{0BBCEF73-1D9B-4405-BACA-DE4C73E94FEA}" type="pres">
      <dgm:prSet presAssocID="{B730B82F-8ECD-4280-BA02-04B1B7ABD37B}" presName="bgRect" presStyleLbl="bgShp" presStyleIdx="0" presStyleCnt="3"/>
      <dgm:spPr/>
    </dgm:pt>
    <dgm:pt modelId="{CF13DFA1-ED77-4EEA-98ED-828B4A6B431D}" type="pres">
      <dgm:prSet presAssocID="{B730B82F-8ECD-4280-BA02-04B1B7ABD37B}" presName="iconRect" presStyleLbl="node1" presStyleIdx="0" presStyleCnt="3" custScaleY="1015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</dgm:pt>
    <dgm:pt modelId="{D9789586-3CB5-48CE-BECC-B3065A514F5F}" type="pres">
      <dgm:prSet presAssocID="{B730B82F-8ECD-4280-BA02-04B1B7ABD37B}" presName="spaceRect" presStyleCnt="0"/>
      <dgm:spPr/>
    </dgm:pt>
    <dgm:pt modelId="{FC85489D-242F-468E-AAAC-866404871D01}" type="pres">
      <dgm:prSet presAssocID="{B730B82F-8ECD-4280-BA02-04B1B7ABD37B}" presName="parTx" presStyleLbl="revTx" presStyleIdx="0" presStyleCnt="3">
        <dgm:presLayoutVars>
          <dgm:chMax val="0"/>
          <dgm:chPref val="0"/>
        </dgm:presLayoutVars>
      </dgm:prSet>
      <dgm:spPr/>
    </dgm:pt>
    <dgm:pt modelId="{3CC27702-FA8A-4E87-B759-FD28C8BFF13D}" type="pres">
      <dgm:prSet presAssocID="{A9292137-3051-45C1-9CF7-36F377A9BAF4}" presName="sibTrans" presStyleCnt="0"/>
      <dgm:spPr/>
    </dgm:pt>
    <dgm:pt modelId="{3C619E02-5BD0-4E8C-BA30-797E9E2E95A4}" type="pres">
      <dgm:prSet presAssocID="{D924BE5C-C807-406E-86F9-A1A12487C92D}" presName="compNode" presStyleCnt="0"/>
      <dgm:spPr/>
    </dgm:pt>
    <dgm:pt modelId="{1F57254C-C688-4ED6-AC83-F0AD6F4EAF36}" type="pres">
      <dgm:prSet presAssocID="{D924BE5C-C807-406E-86F9-A1A12487C92D}" presName="bgRect" presStyleLbl="bgShp" presStyleIdx="1" presStyleCnt="3"/>
      <dgm:spPr/>
    </dgm:pt>
    <dgm:pt modelId="{73E6586E-5C80-4491-A820-A35C61482BED}" type="pres">
      <dgm:prSet presAssocID="{D924BE5C-C807-406E-86F9-A1A12487C92D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9F1D579-F35F-4E7F-93C1-0924E4BDFD05}" type="pres">
      <dgm:prSet presAssocID="{D924BE5C-C807-406E-86F9-A1A12487C92D}" presName="spaceRect" presStyleCnt="0"/>
      <dgm:spPr/>
    </dgm:pt>
    <dgm:pt modelId="{2DE5E330-A0EF-4EF2-806C-9F029DB688B9}" type="pres">
      <dgm:prSet presAssocID="{D924BE5C-C807-406E-86F9-A1A12487C92D}" presName="parTx" presStyleLbl="revTx" presStyleIdx="1" presStyleCnt="3">
        <dgm:presLayoutVars>
          <dgm:chMax val="0"/>
          <dgm:chPref val="0"/>
        </dgm:presLayoutVars>
      </dgm:prSet>
      <dgm:spPr/>
    </dgm:pt>
    <dgm:pt modelId="{88F14739-4377-461B-8D61-BE2761E9613B}" type="pres">
      <dgm:prSet presAssocID="{CD97B8E0-1ECC-488F-B709-6C67C82E8CC0}" presName="sibTrans" presStyleCnt="0"/>
      <dgm:spPr/>
    </dgm:pt>
    <dgm:pt modelId="{F4F5784B-9C14-4D8C-A0BA-D823CDAC4FB2}" type="pres">
      <dgm:prSet presAssocID="{B966CFDD-476E-4043-A0D6-4BFEF02CD765}" presName="compNode" presStyleCnt="0"/>
      <dgm:spPr/>
    </dgm:pt>
    <dgm:pt modelId="{DA4A9A40-C43B-4879-B321-040B1E9A62B2}" type="pres">
      <dgm:prSet presAssocID="{B966CFDD-476E-4043-A0D6-4BFEF02CD765}" presName="bgRect" presStyleLbl="bgShp" presStyleIdx="2" presStyleCnt="3"/>
      <dgm:spPr/>
    </dgm:pt>
    <dgm:pt modelId="{B63980F7-834C-45E8-BCB0-CDC7457E6570}" type="pres">
      <dgm:prSet presAssocID="{B966CFDD-476E-4043-A0D6-4BFEF02CD765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C9A48DC6-98C9-4D9C-B058-CF405866F61B}" type="pres">
      <dgm:prSet presAssocID="{B966CFDD-476E-4043-A0D6-4BFEF02CD765}" presName="spaceRect" presStyleCnt="0"/>
      <dgm:spPr/>
    </dgm:pt>
    <dgm:pt modelId="{F2A2C0C2-D436-4281-8F10-EB9A2B11B98A}" type="pres">
      <dgm:prSet presAssocID="{B966CFDD-476E-4043-A0D6-4BFEF02CD7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B6D825-E8BF-4EEA-AB7C-E2040CCE043C}" srcId="{C31CB1B8-1823-4FF6-9243-9A7CCA0A45B6}" destId="{D924BE5C-C807-406E-86F9-A1A12487C92D}" srcOrd="1" destOrd="0" parTransId="{BE8B1431-0C00-4922-8217-205181A406E7}" sibTransId="{CD97B8E0-1ECC-488F-B709-6C67C82E8CC0}"/>
    <dgm:cxn modelId="{EFE82035-32B1-489E-851A-4FBEBF6B416A}" srcId="{C31CB1B8-1823-4FF6-9243-9A7CCA0A45B6}" destId="{B730B82F-8ECD-4280-BA02-04B1B7ABD37B}" srcOrd="0" destOrd="0" parTransId="{23695E9E-06B9-4F18-ABEC-E1B69062CEC7}" sibTransId="{A9292137-3051-45C1-9CF7-36F377A9BAF4}"/>
    <dgm:cxn modelId="{2E9E666F-B1DD-4957-A48F-9B47FE470461}" type="presOf" srcId="{D924BE5C-C807-406E-86F9-A1A12487C92D}" destId="{2DE5E330-A0EF-4EF2-806C-9F029DB688B9}" srcOrd="0" destOrd="0" presId="urn:microsoft.com/office/officeart/2018/2/layout/IconVerticalSolidList"/>
    <dgm:cxn modelId="{74509E7A-890B-4244-9EBD-B783FB398BF1}" srcId="{C31CB1B8-1823-4FF6-9243-9A7CCA0A45B6}" destId="{B966CFDD-476E-4043-A0D6-4BFEF02CD765}" srcOrd="2" destOrd="0" parTransId="{0BED4C27-64E2-442C-A9EE-9D027E390E6B}" sibTransId="{F6737472-0509-4DC9-A8CB-6095D15673B8}"/>
    <dgm:cxn modelId="{05AB8FAF-9A61-4CFF-8129-D241B98C7251}" type="presOf" srcId="{C31CB1B8-1823-4FF6-9243-9A7CCA0A45B6}" destId="{A17AD1F4-0F19-4256-ADF8-66CA151B8E6B}" srcOrd="0" destOrd="0" presId="urn:microsoft.com/office/officeart/2018/2/layout/IconVerticalSolidList"/>
    <dgm:cxn modelId="{75D295E0-D8A0-4B8A-AFCB-344D3579B200}" type="presOf" srcId="{B966CFDD-476E-4043-A0D6-4BFEF02CD765}" destId="{F2A2C0C2-D436-4281-8F10-EB9A2B11B98A}" srcOrd="0" destOrd="0" presId="urn:microsoft.com/office/officeart/2018/2/layout/IconVerticalSolidList"/>
    <dgm:cxn modelId="{58B687F6-0207-4744-BE95-C405DBDBB74F}" type="presOf" srcId="{B730B82F-8ECD-4280-BA02-04B1B7ABD37B}" destId="{FC85489D-242F-468E-AAAC-866404871D01}" srcOrd="0" destOrd="0" presId="urn:microsoft.com/office/officeart/2018/2/layout/IconVerticalSolidList"/>
    <dgm:cxn modelId="{6124BFB3-050D-4E58-9262-BAB5A2B1348B}" type="presParOf" srcId="{A17AD1F4-0F19-4256-ADF8-66CA151B8E6B}" destId="{9C0F16AC-1EA9-4854-B94F-2911EC0C947F}" srcOrd="0" destOrd="0" presId="urn:microsoft.com/office/officeart/2018/2/layout/IconVerticalSolidList"/>
    <dgm:cxn modelId="{ED79EDF0-DAFA-46BA-B14B-71469503A08C}" type="presParOf" srcId="{9C0F16AC-1EA9-4854-B94F-2911EC0C947F}" destId="{0BBCEF73-1D9B-4405-BACA-DE4C73E94FEA}" srcOrd="0" destOrd="0" presId="urn:microsoft.com/office/officeart/2018/2/layout/IconVerticalSolidList"/>
    <dgm:cxn modelId="{346A497E-DA77-4B76-AD54-A28BE4C8D407}" type="presParOf" srcId="{9C0F16AC-1EA9-4854-B94F-2911EC0C947F}" destId="{CF13DFA1-ED77-4EEA-98ED-828B4A6B431D}" srcOrd="1" destOrd="0" presId="urn:microsoft.com/office/officeart/2018/2/layout/IconVerticalSolidList"/>
    <dgm:cxn modelId="{B98C32DC-275D-4E86-BEB0-B1FDC95D94BC}" type="presParOf" srcId="{9C0F16AC-1EA9-4854-B94F-2911EC0C947F}" destId="{D9789586-3CB5-48CE-BECC-B3065A514F5F}" srcOrd="2" destOrd="0" presId="urn:microsoft.com/office/officeart/2018/2/layout/IconVerticalSolidList"/>
    <dgm:cxn modelId="{49874652-9423-45B1-AFFF-D81F9D2E28BF}" type="presParOf" srcId="{9C0F16AC-1EA9-4854-B94F-2911EC0C947F}" destId="{FC85489D-242F-468E-AAAC-866404871D01}" srcOrd="3" destOrd="0" presId="urn:microsoft.com/office/officeart/2018/2/layout/IconVerticalSolidList"/>
    <dgm:cxn modelId="{8752883F-314F-4479-97F5-7ED005FD210E}" type="presParOf" srcId="{A17AD1F4-0F19-4256-ADF8-66CA151B8E6B}" destId="{3CC27702-FA8A-4E87-B759-FD28C8BFF13D}" srcOrd="1" destOrd="0" presId="urn:microsoft.com/office/officeart/2018/2/layout/IconVerticalSolidList"/>
    <dgm:cxn modelId="{6AB23999-D1BC-4791-A6B0-881F83904C87}" type="presParOf" srcId="{A17AD1F4-0F19-4256-ADF8-66CA151B8E6B}" destId="{3C619E02-5BD0-4E8C-BA30-797E9E2E95A4}" srcOrd="2" destOrd="0" presId="urn:microsoft.com/office/officeart/2018/2/layout/IconVerticalSolidList"/>
    <dgm:cxn modelId="{76120A44-E55E-488B-83AE-73FFF1D7FCC5}" type="presParOf" srcId="{3C619E02-5BD0-4E8C-BA30-797E9E2E95A4}" destId="{1F57254C-C688-4ED6-AC83-F0AD6F4EAF36}" srcOrd="0" destOrd="0" presId="urn:microsoft.com/office/officeart/2018/2/layout/IconVerticalSolidList"/>
    <dgm:cxn modelId="{75684DA3-92EE-440C-92A2-48EF79599276}" type="presParOf" srcId="{3C619E02-5BD0-4E8C-BA30-797E9E2E95A4}" destId="{73E6586E-5C80-4491-A820-A35C61482BED}" srcOrd="1" destOrd="0" presId="urn:microsoft.com/office/officeart/2018/2/layout/IconVerticalSolidList"/>
    <dgm:cxn modelId="{F78FC6B7-D7E3-467B-81B9-3F591B84BD18}" type="presParOf" srcId="{3C619E02-5BD0-4E8C-BA30-797E9E2E95A4}" destId="{99F1D579-F35F-4E7F-93C1-0924E4BDFD05}" srcOrd="2" destOrd="0" presId="urn:microsoft.com/office/officeart/2018/2/layout/IconVerticalSolidList"/>
    <dgm:cxn modelId="{EABF17CC-C12B-420E-9AA8-1C7462461769}" type="presParOf" srcId="{3C619E02-5BD0-4E8C-BA30-797E9E2E95A4}" destId="{2DE5E330-A0EF-4EF2-806C-9F029DB688B9}" srcOrd="3" destOrd="0" presId="urn:microsoft.com/office/officeart/2018/2/layout/IconVerticalSolidList"/>
    <dgm:cxn modelId="{CE06BF44-A5A2-4F9F-98B5-82729339F777}" type="presParOf" srcId="{A17AD1F4-0F19-4256-ADF8-66CA151B8E6B}" destId="{88F14739-4377-461B-8D61-BE2761E9613B}" srcOrd="3" destOrd="0" presId="urn:microsoft.com/office/officeart/2018/2/layout/IconVerticalSolidList"/>
    <dgm:cxn modelId="{11649ED4-1412-4AE1-B00B-F874E6F9C908}" type="presParOf" srcId="{A17AD1F4-0F19-4256-ADF8-66CA151B8E6B}" destId="{F4F5784B-9C14-4D8C-A0BA-D823CDAC4FB2}" srcOrd="4" destOrd="0" presId="urn:microsoft.com/office/officeart/2018/2/layout/IconVerticalSolidList"/>
    <dgm:cxn modelId="{7FA0E906-750C-4BC6-A43C-6DD36D49BE53}" type="presParOf" srcId="{F4F5784B-9C14-4D8C-A0BA-D823CDAC4FB2}" destId="{DA4A9A40-C43B-4879-B321-040B1E9A62B2}" srcOrd="0" destOrd="0" presId="urn:microsoft.com/office/officeart/2018/2/layout/IconVerticalSolidList"/>
    <dgm:cxn modelId="{B0464AA6-6ABD-46AC-AB68-E90FCEE1C656}" type="presParOf" srcId="{F4F5784B-9C14-4D8C-A0BA-D823CDAC4FB2}" destId="{B63980F7-834C-45E8-BCB0-CDC7457E6570}" srcOrd="1" destOrd="0" presId="urn:microsoft.com/office/officeart/2018/2/layout/IconVerticalSolidList"/>
    <dgm:cxn modelId="{1ACE5722-6B8F-4D40-8E86-0F2202680C35}" type="presParOf" srcId="{F4F5784B-9C14-4D8C-A0BA-D823CDAC4FB2}" destId="{C9A48DC6-98C9-4D9C-B058-CF405866F61B}" srcOrd="2" destOrd="0" presId="urn:microsoft.com/office/officeart/2018/2/layout/IconVerticalSolidList"/>
    <dgm:cxn modelId="{A65941D4-208D-43EF-9E18-590519F49CBE}" type="presParOf" srcId="{F4F5784B-9C14-4D8C-A0BA-D823CDAC4FB2}" destId="{F2A2C0C2-D436-4281-8F10-EB9A2B11B9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E5235-C4A3-430F-9C10-AF547D107E06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DDB52B-4CC8-4740-8872-B3BD6B2E6ADA}">
      <dgm:prSet/>
      <dgm:spPr/>
      <dgm:t>
        <a:bodyPr/>
        <a:lstStyle/>
        <a:p>
          <a:r>
            <a:rPr lang="en-US" dirty="0"/>
            <a:t>2023 UADA Inventory</a:t>
          </a:r>
        </a:p>
      </dgm:t>
    </dgm:pt>
    <dgm:pt modelId="{5E6E7C3B-DCE6-4A71-A718-A77272EF4802}" type="parTrans" cxnId="{C41B5D14-F6C2-4F96-9C83-1051650B86FF}">
      <dgm:prSet/>
      <dgm:spPr/>
      <dgm:t>
        <a:bodyPr/>
        <a:lstStyle/>
        <a:p>
          <a:endParaRPr lang="en-US"/>
        </a:p>
      </dgm:t>
    </dgm:pt>
    <dgm:pt modelId="{1DF22E8D-6A84-4E29-94DF-FCB9114AA026}" type="sibTrans" cxnId="{C41B5D14-F6C2-4F96-9C83-1051650B86FF}">
      <dgm:prSet/>
      <dgm:spPr/>
      <dgm:t>
        <a:bodyPr/>
        <a:lstStyle/>
        <a:p>
          <a:endParaRPr lang="en-US"/>
        </a:p>
      </dgm:t>
    </dgm:pt>
    <dgm:pt modelId="{D2D0FDD1-38B6-4EA1-96C1-0B5313E18800}">
      <dgm:prSet/>
      <dgm:spPr/>
      <dgm:t>
        <a:bodyPr/>
        <a:lstStyle/>
        <a:p>
          <a:r>
            <a:rPr lang="en-US" dirty="0"/>
            <a:t>We will be requiring an inventory of all assets.</a:t>
          </a:r>
        </a:p>
      </dgm:t>
    </dgm:pt>
    <dgm:pt modelId="{1ABEEDEE-A330-4C8D-B21E-4743E6075F66}" type="parTrans" cxnId="{3932743B-8ACF-4944-8BE5-249B1E28229A}">
      <dgm:prSet/>
      <dgm:spPr/>
      <dgm:t>
        <a:bodyPr/>
        <a:lstStyle/>
        <a:p>
          <a:endParaRPr lang="en-US"/>
        </a:p>
      </dgm:t>
    </dgm:pt>
    <dgm:pt modelId="{C5E6C836-18F4-4C9B-B158-7CB0441FBD21}" type="sibTrans" cxnId="{3932743B-8ACF-4944-8BE5-249B1E28229A}">
      <dgm:prSet/>
      <dgm:spPr/>
      <dgm:t>
        <a:bodyPr/>
        <a:lstStyle/>
        <a:p>
          <a:endParaRPr lang="en-US"/>
        </a:p>
      </dgm:t>
    </dgm:pt>
    <dgm:pt modelId="{BAFC077E-98C5-48B1-880D-A5C7D50F0558}">
      <dgm:prSet/>
      <dgm:spPr/>
      <dgm:t>
        <a:bodyPr/>
        <a:lstStyle/>
        <a:p>
          <a:r>
            <a:rPr lang="en-US" dirty="0"/>
            <a:t>Timeline</a:t>
          </a:r>
        </a:p>
      </dgm:t>
    </dgm:pt>
    <dgm:pt modelId="{962284CA-1009-4DDB-A386-11B7D3AAA9FC}" type="parTrans" cxnId="{803E4F83-CE7D-49DC-8640-795BFFA86336}">
      <dgm:prSet/>
      <dgm:spPr/>
      <dgm:t>
        <a:bodyPr/>
        <a:lstStyle/>
        <a:p>
          <a:endParaRPr lang="en-US"/>
        </a:p>
      </dgm:t>
    </dgm:pt>
    <dgm:pt modelId="{27A145D5-4C06-4722-9D6E-AA8D6E415962}" type="sibTrans" cxnId="{803E4F83-CE7D-49DC-8640-795BFFA86336}">
      <dgm:prSet/>
      <dgm:spPr/>
      <dgm:t>
        <a:bodyPr/>
        <a:lstStyle/>
        <a:p>
          <a:endParaRPr lang="en-US"/>
        </a:p>
      </dgm:t>
    </dgm:pt>
    <dgm:pt modelId="{F5745564-71B6-4818-B052-B0E9ECEE10A2}">
      <dgm:prSet/>
      <dgm:spPr/>
      <dgm:t>
        <a:bodyPr/>
        <a:lstStyle/>
        <a:p>
          <a:r>
            <a:rPr lang="en-US" sz="2100" dirty="0"/>
            <a:t>Available in </a:t>
          </a:r>
          <a:r>
            <a:rPr lang="en-US" sz="2100" dirty="0">
              <a:hlinkClick xmlns:r="http://schemas.openxmlformats.org/officeDocument/2006/relationships" r:id="rId1"/>
            </a:rPr>
            <a:t>Asset Tiger Inventory System</a:t>
          </a:r>
          <a:r>
            <a:rPr lang="en-US" sz="2100" dirty="0"/>
            <a:t> Tiger on </a:t>
          </a:r>
          <a:r>
            <a:rPr lang="en-US" sz="2100" u="sng" dirty="0"/>
            <a:t>November 7</a:t>
          </a:r>
          <a:r>
            <a:rPr lang="en-US" sz="2100" u="none" dirty="0"/>
            <a:t>, 2022</a:t>
          </a:r>
        </a:p>
      </dgm:t>
    </dgm:pt>
    <dgm:pt modelId="{61545E1A-EC94-41B6-8D4D-C6FABF9DDE03}" type="parTrans" cxnId="{D577C5C0-F806-493F-8CB4-85D1A9FBBD81}">
      <dgm:prSet/>
      <dgm:spPr/>
      <dgm:t>
        <a:bodyPr/>
        <a:lstStyle/>
        <a:p>
          <a:endParaRPr lang="en-US"/>
        </a:p>
      </dgm:t>
    </dgm:pt>
    <dgm:pt modelId="{8FA36574-782B-46ED-A4F4-D89E82B8FF6F}" type="sibTrans" cxnId="{D577C5C0-F806-493F-8CB4-85D1A9FBBD81}">
      <dgm:prSet/>
      <dgm:spPr/>
      <dgm:t>
        <a:bodyPr/>
        <a:lstStyle/>
        <a:p>
          <a:endParaRPr lang="en-US"/>
        </a:p>
      </dgm:t>
    </dgm:pt>
    <dgm:pt modelId="{785F2394-E945-4CD2-8E2F-1A9C83A259FE}">
      <dgm:prSet/>
      <dgm:spPr/>
      <dgm:t>
        <a:bodyPr/>
        <a:lstStyle/>
        <a:p>
          <a:r>
            <a:rPr lang="en-US" sz="2100" u="none" dirty="0"/>
            <a:t>Due Date for all of inventory prior to Christmas break 2022.</a:t>
          </a:r>
        </a:p>
      </dgm:t>
    </dgm:pt>
    <dgm:pt modelId="{A805BC4F-0007-422C-A190-7570F62350C2}" type="parTrans" cxnId="{BDE1F23B-BE65-42DB-8DB4-AD264898F0FF}">
      <dgm:prSet/>
      <dgm:spPr/>
      <dgm:t>
        <a:bodyPr/>
        <a:lstStyle/>
        <a:p>
          <a:endParaRPr lang="en-US"/>
        </a:p>
      </dgm:t>
    </dgm:pt>
    <dgm:pt modelId="{66C79106-9D4C-42C5-882D-3B826D911C5F}" type="sibTrans" cxnId="{BDE1F23B-BE65-42DB-8DB4-AD264898F0FF}">
      <dgm:prSet/>
      <dgm:spPr/>
      <dgm:t>
        <a:bodyPr/>
        <a:lstStyle/>
        <a:p>
          <a:endParaRPr lang="en-US"/>
        </a:p>
      </dgm:t>
    </dgm:pt>
    <dgm:pt modelId="{3FA1E6E4-B9B7-43B9-8509-B7414F811164}" type="pres">
      <dgm:prSet presAssocID="{5C4E5235-C4A3-430F-9C10-AF547D107E06}" presName="Name0" presStyleCnt="0">
        <dgm:presLayoutVars>
          <dgm:dir/>
          <dgm:animLvl val="lvl"/>
          <dgm:resizeHandles val="exact"/>
        </dgm:presLayoutVars>
      </dgm:prSet>
      <dgm:spPr/>
    </dgm:pt>
    <dgm:pt modelId="{35ED0F97-835A-4BB5-8376-07B302A48C30}" type="pres">
      <dgm:prSet presAssocID="{32DDB52B-4CC8-4740-8872-B3BD6B2E6ADA}" presName="linNode" presStyleCnt="0"/>
      <dgm:spPr/>
    </dgm:pt>
    <dgm:pt modelId="{35C81DED-8A4F-40E6-B265-E6C9380BC511}" type="pres">
      <dgm:prSet presAssocID="{32DDB52B-4CC8-4740-8872-B3BD6B2E6ADA}" presName="parentText" presStyleLbl="node1" presStyleIdx="0" presStyleCnt="2" custScaleX="246658" custScaleY="91042">
        <dgm:presLayoutVars>
          <dgm:chMax val="1"/>
          <dgm:bulletEnabled val="1"/>
        </dgm:presLayoutVars>
      </dgm:prSet>
      <dgm:spPr/>
    </dgm:pt>
    <dgm:pt modelId="{435670DF-EE93-4E0A-B916-816A12FEB7C7}" type="pres">
      <dgm:prSet presAssocID="{32DDB52B-4CC8-4740-8872-B3BD6B2E6ADA}" presName="descendantText" presStyleLbl="alignAccFollowNode1" presStyleIdx="0" presStyleCnt="2">
        <dgm:presLayoutVars>
          <dgm:bulletEnabled val="1"/>
        </dgm:presLayoutVars>
      </dgm:prSet>
      <dgm:spPr/>
    </dgm:pt>
    <dgm:pt modelId="{F20C5924-911F-4106-9BD3-1143C340598A}" type="pres">
      <dgm:prSet presAssocID="{1DF22E8D-6A84-4E29-94DF-FCB9114AA026}" presName="sp" presStyleCnt="0"/>
      <dgm:spPr/>
    </dgm:pt>
    <dgm:pt modelId="{2DADD6FC-9F58-4F11-A6B7-3F916244BDE9}" type="pres">
      <dgm:prSet presAssocID="{BAFC077E-98C5-48B1-880D-A5C7D50F0558}" presName="linNode" presStyleCnt="0"/>
      <dgm:spPr/>
    </dgm:pt>
    <dgm:pt modelId="{27A70997-62D8-4798-8708-257E38B45508}" type="pres">
      <dgm:prSet presAssocID="{BAFC077E-98C5-48B1-880D-A5C7D50F055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8B918C8-0132-43B4-9937-1DA3207A0394}" type="pres">
      <dgm:prSet presAssocID="{BAFC077E-98C5-48B1-880D-A5C7D50F055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5CCE00C-BC28-45A7-800D-07A5A54E4503}" type="presOf" srcId="{32DDB52B-4CC8-4740-8872-B3BD6B2E6ADA}" destId="{35C81DED-8A4F-40E6-B265-E6C9380BC511}" srcOrd="0" destOrd="0" presId="urn:microsoft.com/office/officeart/2005/8/layout/vList5"/>
    <dgm:cxn modelId="{C41B5D14-F6C2-4F96-9C83-1051650B86FF}" srcId="{5C4E5235-C4A3-430F-9C10-AF547D107E06}" destId="{32DDB52B-4CC8-4740-8872-B3BD6B2E6ADA}" srcOrd="0" destOrd="0" parTransId="{5E6E7C3B-DCE6-4A71-A718-A77272EF4802}" sibTransId="{1DF22E8D-6A84-4E29-94DF-FCB9114AA026}"/>
    <dgm:cxn modelId="{3932743B-8ACF-4944-8BE5-249B1E28229A}" srcId="{32DDB52B-4CC8-4740-8872-B3BD6B2E6ADA}" destId="{D2D0FDD1-38B6-4EA1-96C1-0B5313E18800}" srcOrd="0" destOrd="0" parTransId="{1ABEEDEE-A330-4C8D-B21E-4743E6075F66}" sibTransId="{C5E6C836-18F4-4C9B-B158-7CB0441FBD21}"/>
    <dgm:cxn modelId="{BDE1F23B-BE65-42DB-8DB4-AD264898F0FF}" srcId="{BAFC077E-98C5-48B1-880D-A5C7D50F0558}" destId="{785F2394-E945-4CD2-8E2F-1A9C83A259FE}" srcOrd="1" destOrd="0" parTransId="{A805BC4F-0007-422C-A190-7570F62350C2}" sibTransId="{66C79106-9D4C-42C5-882D-3B826D911C5F}"/>
    <dgm:cxn modelId="{2DE4A154-9C05-4CF4-BDF3-3185A7564186}" type="presOf" srcId="{F5745564-71B6-4818-B052-B0E9ECEE10A2}" destId="{F8B918C8-0132-43B4-9937-1DA3207A0394}" srcOrd="0" destOrd="0" presId="urn:microsoft.com/office/officeart/2005/8/layout/vList5"/>
    <dgm:cxn modelId="{9480C355-576A-419C-8594-21E529273F02}" type="presOf" srcId="{BAFC077E-98C5-48B1-880D-A5C7D50F0558}" destId="{27A70997-62D8-4798-8708-257E38B45508}" srcOrd="0" destOrd="0" presId="urn:microsoft.com/office/officeart/2005/8/layout/vList5"/>
    <dgm:cxn modelId="{803E4F83-CE7D-49DC-8640-795BFFA86336}" srcId="{5C4E5235-C4A3-430F-9C10-AF547D107E06}" destId="{BAFC077E-98C5-48B1-880D-A5C7D50F0558}" srcOrd="1" destOrd="0" parTransId="{962284CA-1009-4DDB-A386-11B7D3AAA9FC}" sibTransId="{27A145D5-4C06-4722-9D6E-AA8D6E415962}"/>
    <dgm:cxn modelId="{C3302B87-4D04-46BC-A6A0-FEC113EF0F7B}" type="presOf" srcId="{785F2394-E945-4CD2-8E2F-1A9C83A259FE}" destId="{F8B918C8-0132-43B4-9937-1DA3207A0394}" srcOrd="0" destOrd="1" presId="urn:microsoft.com/office/officeart/2005/8/layout/vList5"/>
    <dgm:cxn modelId="{13BA988A-6497-4708-9934-5DFE1B5EAB5A}" type="presOf" srcId="{5C4E5235-C4A3-430F-9C10-AF547D107E06}" destId="{3FA1E6E4-B9B7-43B9-8509-B7414F811164}" srcOrd="0" destOrd="0" presId="urn:microsoft.com/office/officeart/2005/8/layout/vList5"/>
    <dgm:cxn modelId="{F2AA4D8B-E7FE-4C52-B82A-C88789EB7FF5}" type="presOf" srcId="{D2D0FDD1-38B6-4EA1-96C1-0B5313E18800}" destId="{435670DF-EE93-4E0A-B916-816A12FEB7C7}" srcOrd="0" destOrd="0" presId="urn:microsoft.com/office/officeart/2005/8/layout/vList5"/>
    <dgm:cxn modelId="{D577C5C0-F806-493F-8CB4-85D1A9FBBD81}" srcId="{BAFC077E-98C5-48B1-880D-A5C7D50F0558}" destId="{F5745564-71B6-4818-B052-B0E9ECEE10A2}" srcOrd="0" destOrd="0" parTransId="{61545E1A-EC94-41B6-8D4D-C6FABF9DDE03}" sibTransId="{8FA36574-782B-46ED-A4F4-D89E82B8FF6F}"/>
    <dgm:cxn modelId="{897969D0-6AE5-4CA5-B5C2-E2E38B9802AC}" type="presParOf" srcId="{3FA1E6E4-B9B7-43B9-8509-B7414F811164}" destId="{35ED0F97-835A-4BB5-8376-07B302A48C30}" srcOrd="0" destOrd="0" presId="urn:microsoft.com/office/officeart/2005/8/layout/vList5"/>
    <dgm:cxn modelId="{C40D2E4A-16F9-404A-9AF5-8654349C21A7}" type="presParOf" srcId="{35ED0F97-835A-4BB5-8376-07B302A48C30}" destId="{35C81DED-8A4F-40E6-B265-E6C9380BC511}" srcOrd="0" destOrd="0" presId="urn:microsoft.com/office/officeart/2005/8/layout/vList5"/>
    <dgm:cxn modelId="{E6AD37D0-27B8-4627-A8FC-C2B2742DFCA7}" type="presParOf" srcId="{35ED0F97-835A-4BB5-8376-07B302A48C30}" destId="{435670DF-EE93-4E0A-B916-816A12FEB7C7}" srcOrd="1" destOrd="0" presId="urn:microsoft.com/office/officeart/2005/8/layout/vList5"/>
    <dgm:cxn modelId="{4EDA8967-E452-4DFC-9AC2-131DA197A0DA}" type="presParOf" srcId="{3FA1E6E4-B9B7-43B9-8509-B7414F811164}" destId="{F20C5924-911F-4106-9BD3-1143C340598A}" srcOrd="1" destOrd="0" presId="urn:microsoft.com/office/officeart/2005/8/layout/vList5"/>
    <dgm:cxn modelId="{8A0CBFC1-349E-4B59-8654-65413A1DBC43}" type="presParOf" srcId="{3FA1E6E4-B9B7-43B9-8509-B7414F811164}" destId="{2DADD6FC-9F58-4F11-A6B7-3F916244BDE9}" srcOrd="2" destOrd="0" presId="urn:microsoft.com/office/officeart/2005/8/layout/vList5"/>
    <dgm:cxn modelId="{A8A68B9B-4E37-42EC-A98F-228E308D3D45}" type="presParOf" srcId="{2DADD6FC-9F58-4F11-A6B7-3F916244BDE9}" destId="{27A70997-62D8-4798-8708-257E38B45508}" srcOrd="0" destOrd="0" presId="urn:microsoft.com/office/officeart/2005/8/layout/vList5"/>
    <dgm:cxn modelId="{75E0EA6B-DC55-4967-BFA2-CD89E87BD4B1}" type="presParOf" srcId="{2DADD6FC-9F58-4F11-A6B7-3F916244BDE9}" destId="{F8B918C8-0132-43B4-9937-1DA3207A03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CEF73-1D9B-4405-BACA-DE4C73E94FEA}">
      <dsp:nvSpPr>
        <dsp:cNvPr id="0" name=""/>
        <dsp:cNvSpPr/>
      </dsp:nvSpPr>
      <dsp:spPr>
        <a:xfrm>
          <a:off x="0" y="614"/>
          <a:ext cx="6815667" cy="14389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3DFA1-ED77-4EEA-98ED-828B4A6B431D}">
      <dsp:nvSpPr>
        <dsp:cNvPr id="0" name=""/>
        <dsp:cNvSpPr/>
      </dsp:nvSpPr>
      <dsp:spPr>
        <a:xfrm>
          <a:off x="435285" y="318231"/>
          <a:ext cx="791428" cy="803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5489D-242F-468E-AAAC-866404871D01}">
      <dsp:nvSpPr>
        <dsp:cNvPr id="0" name=""/>
        <dsp:cNvSpPr/>
      </dsp:nvSpPr>
      <dsp:spPr>
        <a:xfrm>
          <a:off x="1661999" y="614"/>
          <a:ext cx="5153667" cy="14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0" tIns="152290" rIns="152290" bIns="15229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Request for Certificate of Property Disposal (CPD)</a:t>
          </a:r>
        </a:p>
      </dsp:txBody>
      <dsp:txXfrm>
        <a:off x="1661999" y="614"/>
        <a:ext cx="5153667" cy="1438960"/>
      </dsp:txXfrm>
    </dsp:sp>
    <dsp:sp modelId="{1F57254C-C688-4ED6-AC83-F0AD6F4EAF36}">
      <dsp:nvSpPr>
        <dsp:cNvPr id="0" name=""/>
        <dsp:cNvSpPr/>
      </dsp:nvSpPr>
      <dsp:spPr>
        <a:xfrm>
          <a:off x="0" y="1799315"/>
          <a:ext cx="6815667" cy="14389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6586E-5C80-4491-A820-A35C61482BED}">
      <dsp:nvSpPr>
        <dsp:cNvPr id="0" name=""/>
        <dsp:cNvSpPr/>
      </dsp:nvSpPr>
      <dsp:spPr>
        <a:xfrm>
          <a:off x="435285" y="2123081"/>
          <a:ext cx="791428" cy="79142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5E330-A0EF-4EF2-806C-9F029DB688B9}">
      <dsp:nvSpPr>
        <dsp:cNvPr id="0" name=""/>
        <dsp:cNvSpPr/>
      </dsp:nvSpPr>
      <dsp:spPr>
        <a:xfrm>
          <a:off x="1661999" y="1799315"/>
          <a:ext cx="5153667" cy="14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0" tIns="152290" rIns="152290" bIns="15229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Surplus Disposal Form (SDF)</a:t>
          </a:r>
        </a:p>
      </dsp:txBody>
      <dsp:txXfrm>
        <a:off x="1661999" y="1799315"/>
        <a:ext cx="5153667" cy="1438960"/>
      </dsp:txXfrm>
    </dsp:sp>
    <dsp:sp modelId="{DA4A9A40-C43B-4879-B321-040B1E9A62B2}">
      <dsp:nvSpPr>
        <dsp:cNvPr id="0" name=""/>
        <dsp:cNvSpPr/>
      </dsp:nvSpPr>
      <dsp:spPr>
        <a:xfrm>
          <a:off x="0" y="3598016"/>
          <a:ext cx="6815667" cy="14389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980F7-834C-45E8-BCB0-CDC7457E6570}">
      <dsp:nvSpPr>
        <dsp:cNvPr id="0" name=""/>
        <dsp:cNvSpPr/>
      </dsp:nvSpPr>
      <dsp:spPr>
        <a:xfrm>
          <a:off x="435285" y="3921782"/>
          <a:ext cx="791428" cy="79142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2C0C2-D436-4281-8F10-EB9A2B11B98A}">
      <dsp:nvSpPr>
        <dsp:cNvPr id="0" name=""/>
        <dsp:cNvSpPr/>
      </dsp:nvSpPr>
      <dsp:spPr>
        <a:xfrm>
          <a:off x="1661999" y="3598016"/>
          <a:ext cx="5153667" cy="14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0" tIns="152290" rIns="152290" bIns="15229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FY23 Inventory</a:t>
          </a:r>
        </a:p>
      </dsp:txBody>
      <dsp:txXfrm>
        <a:off x="1661999" y="3598016"/>
        <a:ext cx="5153667" cy="143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670DF-EE93-4E0A-B916-816A12FEB7C7}">
      <dsp:nvSpPr>
        <dsp:cNvPr id="0" name=""/>
        <dsp:cNvSpPr/>
      </dsp:nvSpPr>
      <dsp:spPr>
        <a:xfrm rot="5400000">
          <a:off x="5368993" y="-480963"/>
          <a:ext cx="2152334" cy="34147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We will be requiring an inventory of all assets.</a:t>
          </a:r>
        </a:p>
      </dsp:txBody>
      <dsp:txXfrm rot="-5400000">
        <a:off x="4737789" y="255309"/>
        <a:ext cx="3309674" cy="1942198"/>
      </dsp:txXfrm>
    </dsp:sp>
    <dsp:sp modelId="{35C81DED-8A4F-40E6-B265-E6C9380BC511}">
      <dsp:nvSpPr>
        <dsp:cNvPr id="0" name=""/>
        <dsp:cNvSpPr/>
      </dsp:nvSpPr>
      <dsp:spPr>
        <a:xfrm>
          <a:off x="0" y="1702"/>
          <a:ext cx="4737789" cy="2449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2023 UADA Inventory</a:t>
          </a:r>
        </a:p>
      </dsp:txBody>
      <dsp:txXfrm>
        <a:off x="119570" y="121272"/>
        <a:ext cx="4498649" cy="2210270"/>
      </dsp:txXfrm>
    </dsp:sp>
    <dsp:sp modelId="{F8B918C8-0132-43B4-9937-1DA3207A0394}">
      <dsp:nvSpPr>
        <dsp:cNvPr id="0" name=""/>
        <dsp:cNvSpPr/>
      </dsp:nvSpPr>
      <dsp:spPr>
        <a:xfrm rot="5400000">
          <a:off x="4468967" y="1321367"/>
          <a:ext cx="2152334" cy="52189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Available in </a:t>
          </a:r>
          <a:r>
            <a:rPr lang="en-US" sz="2600" kern="1200" dirty="0">
              <a:hlinkClick xmlns:r="http://schemas.openxmlformats.org/officeDocument/2006/relationships" r:id="rId1"/>
            </a:rPr>
            <a:t>Asset Tiger Inventory System</a:t>
          </a:r>
          <a:r>
            <a:rPr lang="en-US" sz="2600" kern="1200" dirty="0"/>
            <a:t> Tiger on </a:t>
          </a:r>
          <a:r>
            <a:rPr lang="en-US" sz="2600" u="sng" kern="1200" dirty="0"/>
            <a:t>November 7</a:t>
          </a:r>
          <a:r>
            <a:rPr lang="en-US" sz="2600" u="none" kern="1200" dirty="0"/>
            <a:t>, 2022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u="none" kern="1200" dirty="0"/>
            <a:t>Due Date for all of inventory prior to Christmas break 2022.</a:t>
          </a:r>
        </a:p>
      </dsp:txBody>
      <dsp:txXfrm rot="-5400000">
        <a:off x="2935659" y="2959743"/>
        <a:ext cx="5113882" cy="1942198"/>
      </dsp:txXfrm>
    </dsp:sp>
    <dsp:sp modelId="{27A70997-62D8-4798-8708-257E38B45508}">
      <dsp:nvSpPr>
        <dsp:cNvPr id="0" name=""/>
        <dsp:cNvSpPr/>
      </dsp:nvSpPr>
      <dsp:spPr>
        <a:xfrm>
          <a:off x="0" y="2585634"/>
          <a:ext cx="2935659" cy="26904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Timeline</a:t>
          </a:r>
        </a:p>
      </dsp:txBody>
      <dsp:txXfrm>
        <a:off x="131335" y="2716969"/>
        <a:ext cx="2672989" cy="242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69D9-DC73-4A2B-BA92-A2DC9B5B2E9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53C7D-797A-422B-9178-ED6B2652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53C7D-797A-422B-9178-ED6B26526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982B9-4A5A-4D6E-B6D3-2FB946DD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6444-AEE4-48CB-9EE1-02C0D2247F74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2E998-186E-4ACD-AA23-FB9EE751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979-393B-4361-94FE-2C1D5BAC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747E2-84C4-42A8-A2F8-02ADB32049E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2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8D636-B923-4593-9E66-0E3A9EFC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9B49-FB14-491D-8B39-2FB19660921F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D02A1-91C0-487E-8AE5-727BE4C6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3ABDC-39B2-40CE-8573-3E8797A0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B9726-AF18-4EA6-A336-860DBEB662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94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425-F074-4B51-AAA3-160B7181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960B-D2C1-4CD6-9B7A-317A8AF9758A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F2CBB-C6BC-4CD6-AA53-DB706A92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EE4DF-5FFE-410F-8B5D-DA2BD583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C4102-D65A-4DFA-9527-9F595053D7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32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1650B9-36C6-4B2C-9373-8D8072E2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8892A68-AF90-4A50-B946-664E3B98995E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DE4728-D568-476E-9523-18DEF0A1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E748D0-AE75-481F-94A2-BF4B54A1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5327DB1-4006-4D49-9F8E-39B8FD04060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5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9C86ED-4633-4D6F-9730-5CCC84A8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6B900D8-FE4C-4F7D-95DC-0521D718DCFC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C1B037-02FC-4EEC-A71D-CF3B112C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CA47F8-7873-42C5-BDC8-86125066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0AECEB2-BA67-4DA7-9ED1-C3A90B87AD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0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F450F-633E-45F3-9B4C-A3186070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FC50-82C3-44F5-83AC-4061132D78D0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E9883-B67F-4830-940D-481D6648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D7D4-1F4B-4F11-BBBE-13DE7B34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3384-DA34-4E05-9ACD-6057BBCDC7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9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6967C-0BC2-47D9-80BA-ABE7968B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06AE-5B94-4273-8A88-3AA32185DA1D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1ED2-B2E6-46F6-A646-D49689BF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2557-4460-4B19-B676-189F975D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E93C-F48D-44A8-AC8A-AAB9B3404F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10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4A6564-B6AC-46C9-BE32-8DCC410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3582-AD05-4D3B-AF1C-DC56E9568039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F90DBC-E254-4FA3-BFF7-7F3060C5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CE5594-A0F6-415F-A2CC-C13C590F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70F3D-C2E0-44FD-995A-85DA3ECFC4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1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1305DC-A540-42D2-8E14-0FE6EF82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4184-AA23-49AB-AA2B-A8A6D18323B9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DBF025-E026-4971-A8C6-0F9EA40B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A87E39-5B68-432A-A59A-21CB86FA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AABFB-7B16-4B3D-8032-504DC2DD0A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07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AF39BE-6667-45B5-90D4-CDD7E057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8914-76DD-42EB-A7F5-D5C239674828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7E8486-B983-4B7C-B8CA-0F90A75D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6F9C54-A84F-4E3A-8E1D-56F9C52D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97A4B-B0A2-4FEE-B89B-A8CA64BF1B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25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F2D43E-B952-4D2E-A523-83986ED6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64E3-BDA4-4C2A-B6B7-9708FB2E2026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0A28CF-693C-484B-A8A5-3AC4BE63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7E11C2-5EBB-4654-A15B-B114BE78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0F275-2932-48B5-93A1-4F068A7490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5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6F799-41AC-4158-BDD2-764BA3D4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36FC-5142-452B-8C49-8526EEA309DD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F9FBA8-DB5B-4C3A-9C4B-653564C5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77BFB1-593D-415F-8D1D-92B69302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08715-092A-4506-A6D9-17E97B8178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407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6F937C-960F-4957-8A5D-C3F7DB3C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3CCB-E829-4ADE-9C1B-CDD360B3C2F1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F86CEE-EBD2-41D1-A3B9-6A0D0D37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BCF23B-6F16-4E54-9794-2EC23870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4DDF6-0B3D-458F-A2B1-D21C0E4DE6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02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388E8E-4635-471F-9A64-D39B241DBC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977793A-5129-49EE-AE88-B89CD28D5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C1FF-D9B7-4F6F-84EA-CC253B0B1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E6BF3DE-6915-4AD7-B229-AE7CCB935F08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84B3D-8AD1-4633-A43D-B563CBAC6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E8E28-3E2B-47A7-8468-7F691C6A1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BC8DBF-4DF2-41DD-A8E6-40FED608BB7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3" descr="U of A Division of Agriculture Research and Extension University of Arkansas System">
            <a:extLst>
              <a:ext uri="{FF2B5EF4-FFF2-40B4-BE49-F238E27FC236}">
                <a16:creationId xmlns:a16="http://schemas.microsoft.com/office/drawing/2014/main" id="{ECBE4E9B-9B36-4F49-B228-944D8B0391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0463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pb-us-e1.wpmucdn.com/wordpressua.uark.edu/dist/a/593/files/2022/09/Property-Transfer-Request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operty@uada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pb-us-e1.wpmucdn.com/wordpressua.uark.edu/dist/a/593/files/2022/09/UADA-Cannibalization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operty@uada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@uada.edu" TargetMode="External"/><Relationship Id="rId2" Type="http://schemas.openxmlformats.org/officeDocument/2006/relationships/hyperlink" Target="https://cpb-us-e1.wpmucdn.com/wordpressua.uark.edu/dist/a/593/files/2022/09/Surplus-List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@uada.edu" TargetMode="External"/><Relationship Id="rId2" Type="http://schemas.openxmlformats.org/officeDocument/2006/relationships/hyperlink" Target="https://cpb-us-e1.wpmucdn.com/wordpressua.uark.edu/dist/a/593/files/2022/09/Surplus-List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aesbusinessoffice.uada.edu/property-account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@uada.edu" TargetMode="External"/><Relationship Id="rId2" Type="http://schemas.openxmlformats.org/officeDocument/2006/relationships/hyperlink" Target="https://cpb-us-e1.wpmucdn.com/wordpressua.uark.edu/dist/a/593/files/2022/09/UADA-Lost-Stolen-Missing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@uada.edu" TargetMode="External"/><Relationship Id="rId2" Type="http://schemas.openxmlformats.org/officeDocument/2006/relationships/hyperlink" Target="https://cpb-us-e1.wpmucdn.com/wordpressua.uark.edu/dist/a/593/files/2022/09/Razing-Form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89D70A43-B1CA-4B20-BC5D-6E645260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65" y="425224"/>
            <a:ext cx="48675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0" u="dbl" dirty="0">
                <a:solidFill>
                  <a:srgbClr val="4F4F4F"/>
                </a:solidFill>
                <a:uFill>
                  <a:solidFill>
                    <a:srgbClr val="800000"/>
                  </a:solidFill>
                </a:uFill>
                <a:latin typeface="Arial Black" panose="020B0A04020102020204" pitchFamily="34" charset="0"/>
              </a:rPr>
              <a:t>Surplus</a:t>
            </a:r>
            <a:endParaRPr lang="en-US" altLang="en-US" sz="6600" u="dbl" dirty="0">
              <a:solidFill>
                <a:srgbClr val="4F4F4F"/>
              </a:solidFill>
              <a:uFill>
                <a:solidFill>
                  <a:srgbClr val="800000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91577D3-1590-4B8E-BDFB-A039CCF7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6" y="4725169"/>
            <a:ext cx="12005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Property Accounting</a:t>
            </a:r>
          </a:p>
          <a:p>
            <a:pPr algn="ctr"/>
            <a:r>
              <a:rPr lang="en-US" altLang="en-US" sz="2000" dirty="0">
                <a:latin typeface="Calibri" panose="020F0502020204030204" pitchFamily="34" charset="0"/>
              </a:rPr>
              <a:t>Danya Curtis &amp; Carla Rutherford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4878A3E-93CA-220D-F976-56BADDE3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259" y="3219157"/>
            <a:ext cx="69967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0" u="dbl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Arial Black" panose="020B0A04020102020204" pitchFamily="34" charset="0"/>
              </a:rPr>
              <a:t>Inventory</a:t>
            </a:r>
            <a:endParaRPr lang="en-US" altLang="en-US" sz="6600" u="dbl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C00000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8D0860F-FEFD-8F03-E4F8-E2B4172EF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964" y="1748663"/>
            <a:ext cx="44657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0" dirty="0">
                <a:solidFill>
                  <a:srgbClr val="A83D3A"/>
                </a:solidFill>
                <a:latin typeface="Arial Black" panose="020B0A04020102020204" pitchFamily="34" charset="0"/>
              </a:rPr>
              <a:t>&amp;</a:t>
            </a:r>
            <a:endParaRPr lang="en-US" altLang="en-US" sz="6600" dirty="0">
              <a:solidFill>
                <a:srgbClr val="A83D3A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38D78-DF2B-5459-6952-CD379922C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4" y="99587"/>
            <a:ext cx="5567881" cy="610203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8B0437-78BE-5A87-FDEE-EF328B58F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5575" y="805758"/>
            <a:ext cx="5980908" cy="4430271"/>
          </a:xfrm>
          <a:custGeom>
            <a:avLst/>
            <a:gdLst>
              <a:gd name="connsiteX0" fmla="*/ 0 w 5980908"/>
              <a:gd name="connsiteY0" fmla="*/ 0 h 4430271"/>
              <a:gd name="connsiteX1" fmla="*/ 538282 w 5980908"/>
              <a:gd name="connsiteY1" fmla="*/ 0 h 4430271"/>
              <a:gd name="connsiteX2" fmla="*/ 956945 w 5980908"/>
              <a:gd name="connsiteY2" fmla="*/ 0 h 4430271"/>
              <a:gd name="connsiteX3" fmla="*/ 1674654 w 5980908"/>
              <a:gd name="connsiteY3" fmla="*/ 0 h 4430271"/>
              <a:gd name="connsiteX4" fmla="*/ 2212936 w 5980908"/>
              <a:gd name="connsiteY4" fmla="*/ 0 h 4430271"/>
              <a:gd name="connsiteX5" fmla="*/ 2751218 w 5980908"/>
              <a:gd name="connsiteY5" fmla="*/ 0 h 4430271"/>
              <a:gd name="connsiteX6" fmla="*/ 3468927 w 5980908"/>
              <a:gd name="connsiteY6" fmla="*/ 0 h 4430271"/>
              <a:gd name="connsiteX7" fmla="*/ 3947399 w 5980908"/>
              <a:gd name="connsiteY7" fmla="*/ 0 h 4430271"/>
              <a:gd name="connsiteX8" fmla="*/ 4665108 w 5980908"/>
              <a:gd name="connsiteY8" fmla="*/ 0 h 4430271"/>
              <a:gd name="connsiteX9" fmla="*/ 5382817 w 5980908"/>
              <a:gd name="connsiteY9" fmla="*/ 0 h 4430271"/>
              <a:gd name="connsiteX10" fmla="*/ 5980908 w 5980908"/>
              <a:gd name="connsiteY10" fmla="*/ 0 h 4430271"/>
              <a:gd name="connsiteX11" fmla="*/ 5980908 w 5980908"/>
              <a:gd name="connsiteY11" fmla="*/ 642389 h 4430271"/>
              <a:gd name="connsiteX12" fmla="*/ 5980908 w 5980908"/>
              <a:gd name="connsiteY12" fmla="*/ 1240476 h 4430271"/>
              <a:gd name="connsiteX13" fmla="*/ 5980908 w 5980908"/>
              <a:gd name="connsiteY13" fmla="*/ 1661352 h 4430271"/>
              <a:gd name="connsiteX14" fmla="*/ 5980908 w 5980908"/>
              <a:gd name="connsiteY14" fmla="*/ 2215136 h 4430271"/>
              <a:gd name="connsiteX15" fmla="*/ 5980908 w 5980908"/>
              <a:gd name="connsiteY15" fmla="*/ 2768919 h 4430271"/>
              <a:gd name="connsiteX16" fmla="*/ 5980908 w 5980908"/>
              <a:gd name="connsiteY16" fmla="*/ 3322703 h 4430271"/>
              <a:gd name="connsiteX17" fmla="*/ 5980908 w 5980908"/>
              <a:gd name="connsiteY17" fmla="*/ 3920790 h 4430271"/>
              <a:gd name="connsiteX18" fmla="*/ 5980908 w 5980908"/>
              <a:gd name="connsiteY18" fmla="*/ 4430271 h 4430271"/>
              <a:gd name="connsiteX19" fmla="*/ 5323008 w 5980908"/>
              <a:gd name="connsiteY19" fmla="*/ 4430271 h 4430271"/>
              <a:gd name="connsiteX20" fmla="*/ 4844535 w 5980908"/>
              <a:gd name="connsiteY20" fmla="*/ 4430271 h 4430271"/>
              <a:gd name="connsiteX21" fmla="*/ 4126827 w 5980908"/>
              <a:gd name="connsiteY21" fmla="*/ 4430271 h 4430271"/>
              <a:gd name="connsiteX22" fmla="*/ 3528736 w 5980908"/>
              <a:gd name="connsiteY22" fmla="*/ 4430271 h 4430271"/>
              <a:gd name="connsiteX23" fmla="*/ 3050263 w 5980908"/>
              <a:gd name="connsiteY23" fmla="*/ 4430271 h 4430271"/>
              <a:gd name="connsiteX24" fmla="*/ 2452172 w 5980908"/>
              <a:gd name="connsiteY24" fmla="*/ 4430271 h 4430271"/>
              <a:gd name="connsiteX25" fmla="*/ 2033509 w 5980908"/>
              <a:gd name="connsiteY25" fmla="*/ 4430271 h 4430271"/>
              <a:gd name="connsiteX26" fmla="*/ 1614845 w 5980908"/>
              <a:gd name="connsiteY26" fmla="*/ 4430271 h 4430271"/>
              <a:gd name="connsiteX27" fmla="*/ 1016754 w 5980908"/>
              <a:gd name="connsiteY27" fmla="*/ 4430271 h 4430271"/>
              <a:gd name="connsiteX28" fmla="*/ 538282 w 5980908"/>
              <a:gd name="connsiteY28" fmla="*/ 4430271 h 4430271"/>
              <a:gd name="connsiteX29" fmla="*/ 0 w 5980908"/>
              <a:gd name="connsiteY29" fmla="*/ 4430271 h 4430271"/>
              <a:gd name="connsiteX30" fmla="*/ 0 w 5980908"/>
              <a:gd name="connsiteY30" fmla="*/ 3965093 h 4430271"/>
              <a:gd name="connsiteX31" fmla="*/ 0 w 5980908"/>
              <a:gd name="connsiteY31" fmla="*/ 3544217 h 4430271"/>
              <a:gd name="connsiteX32" fmla="*/ 0 w 5980908"/>
              <a:gd name="connsiteY32" fmla="*/ 2946130 h 4430271"/>
              <a:gd name="connsiteX33" fmla="*/ 0 w 5980908"/>
              <a:gd name="connsiteY33" fmla="*/ 2480952 h 4430271"/>
              <a:gd name="connsiteX34" fmla="*/ 0 w 5980908"/>
              <a:gd name="connsiteY34" fmla="*/ 1882865 h 4430271"/>
              <a:gd name="connsiteX35" fmla="*/ 0 w 5980908"/>
              <a:gd name="connsiteY35" fmla="*/ 1240476 h 4430271"/>
              <a:gd name="connsiteX36" fmla="*/ 0 w 5980908"/>
              <a:gd name="connsiteY36" fmla="*/ 730995 h 4430271"/>
              <a:gd name="connsiteX37" fmla="*/ 0 w 5980908"/>
              <a:gd name="connsiteY37" fmla="*/ 0 h 44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980908" h="4430271" extrusionOk="0">
                <a:moveTo>
                  <a:pt x="0" y="0"/>
                </a:moveTo>
                <a:cubicBezTo>
                  <a:pt x="218556" y="-6780"/>
                  <a:pt x="367955" y="52229"/>
                  <a:pt x="538282" y="0"/>
                </a:cubicBezTo>
                <a:cubicBezTo>
                  <a:pt x="708609" y="-52229"/>
                  <a:pt x="823305" y="7940"/>
                  <a:pt x="956945" y="0"/>
                </a:cubicBezTo>
                <a:cubicBezTo>
                  <a:pt x="1090585" y="-7940"/>
                  <a:pt x="1366106" y="82018"/>
                  <a:pt x="1674654" y="0"/>
                </a:cubicBezTo>
                <a:cubicBezTo>
                  <a:pt x="1983202" y="-82018"/>
                  <a:pt x="2019812" y="31829"/>
                  <a:pt x="2212936" y="0"/>
                </a:cubicBezTo>
                <a:cubicBezTo>
                  <a:pt x="2406060" y="-31829"/>
                  <a:pt x="2624663" y="60925"/>
                  <a:pt x="2751218" y="0"/>
                </a:cubicBezTo>
                <a:cubicBezTo>
                  <a:pt x="2877773" y="-60925"/>
                  <a:pt x="3286709" y="77597"/>
                  <a:pt x="3468927" y="0"/>
                </a:cubicBezTo>
                <a:cubicBezTo>
                  <a:pt x="3651145" y="-77597"/>
                  <a:pt x="3790399" y="22296"/>
                  <a:pt x="3947399" y="0"/>
                </a:cubicBezTo>
                <a:cubicBezTo>
                  <a:pt x="4104399" y="-22296"/>
                  <a:pt x="4507589" y="72196"/>
                  <a:pt x="4665108" y="0"/>
                </a:cubicBezTo>
                <a:cubicBezTo>
                  <a:pt x="4822627" y="-72196"/>
                  <a:pt x="5218114" y="48573"/>
                  <a:pt x="5382817" y="0"/>
                </a:cubicBezTo>
                <a:cubicBezTo>
                  <a:pt x="5547520" y="-48573"/>
                  <a:pt x="5736812" y="44032"/>
                  <a:pt x="5980908" y="0"/>
                </a:cubicBezTo>
                <a:cubicBezTo>
                  <a:pt x="6055917" y="147493"/>
                  <a:pt x="5928882" y="451467"/>
                  <a:pt x="5980908" y="642389"/>
                </a:cubicBezTo>
                <a:cubicBezTo>
                  <a:pt x="6032934" y="833311"/>
                  <a:pt x="5933571" y="1085187"/>
                  <a:pt x="5980908" y="1240476"/>
                </a:cubicBezTo>
                <a:cubicBezTo>
                  <a:pt x="6028245" y="1395765"/>
                  <a:pt x="5964124" y="1508116"/>
                  <a:pt x="5980908" y="1661352"/>
                </a:cubicBezTo>
                <a:cubicBezTo>
                  <a:pt x="5997692" y="1814588"/>
                  <a:pt x="5978444" y="1943117"/>
                  <a:pt x="5980908" y="2215136"/>
                </a:cubicBezTo>
                <a:cubicBezTo>
                  <a:pt x="5983372" y="2487155"/>
                  <a:pt x="5971814" y="2627993"/>
                  <a:pt x="5980908" y="2768919"/>
                </a:cubicBezTo>
                <a:cubicBezTo>
                  <a:pt x="5990002" y="2909845"/>
                  <a:pt x="5947419" y="3145685"/>
                  <a:pt x="5980908" y="3322703"/>
                </a:cubicBezTo>
                <a:cubicBezTo>
                  <a:pt x="6014397" y="3499721"/>
                  <a:pt x="5909878" y="3673063"/>
                  <a:pt x="5980908" y="3920790"/>
                </a:cubicBezTo>
                <a:cubicBezTo>
                  <a:pt x="6051938" y="4168517"/>
                  <a:pt x="5945722" y="4224839"/>
                  <a:pt x="5980908" y="4430271"/>
                </a:cubicBezTo>
                <a:cubicBezTo>
                  <a:pt x="5792759" y="4474131"/>
                  <a:pt x="5455392" y="4429820"/>
                  <a:pt x="5323008" y="4430271"/>
                </a:cubicBezTo>
                <a:cubicBezTo>
                  <a:pt x="5190624" y="4430722"/>
                  <a:pt x="5017451" y="4374474"/>
                  <a:pt x="4844535" y="4430271"/>
                </a:cubicBezTo>
                <a:cubicBezTo>
                  <a:pt x="4671619" y="4486068"/>
                  <a:pt x="4340204" y="4356925"/>
                  <a:pt x="4126827" y="4430271"/>
                </a:cubicBezTo>
                <a:cubicBezTo>
                  <a:pt x="3913450" y="4503617"/>
                  <a:pt x="3658839" y="4400838"/>
                  <a:pt x="3528736" y="4430271"/>
                </a:cubicBezTo>
                <a:cubicBezTo>
                  <a:pt x="3398633" y="4459704"/>
                  <a:pt x="3235640" y="4419024"/>
                  <a:pt x="3050263" y="4430271"/>
                </a:cubicBezTo>
                <a:cubicBezTo>
                  <a:pt x="2864886" y="4441518"/>
                  <a:pt x="2584293" y="4427774"/>
                  <a:pt x="2452172" y="4430271"/>
                </a:cubicBezTo>
                <a:cubicBezTo>
                  <a:pt x="2320051" y="4432768"/>
                  <a:pt x="2233003" y="4409691"/>
                  <a:pt x="2033509" y="4430271"/>
                </a:cubicBezTo>
                <a:cubicBezTo>
                  <a:pt x="1834015" y="4450851"/>
                  <a:pt x="1723309" y="4389982"/>
                  <a:pt x="1614845" y="4430271"/>
                </a:cubicBezTo>
                <a:cubicBezTo>
                  <a:pt x="1506381" y="4470560"/>
                  <a:pt x="1233041" y="4408803"/>
                  <a:pt x="1016754" y="4430271"/>
                </a:cubicBezTo>
                <a:cubicBezTo>
                  <a:pt x="800467" y="4451739"/>
                  <a:pt x="706674" y="4402466"/>
                  <a:pt x="538282" y="4430271"/>
                </a:cubicBezTo>
                <a:cubicBezTo>
                  <a:pt x="369890" y="4458076"/>
                  <a:pt x="201251" y="4401134"/>
                  <a:pt x="0" y="4430271"/>
                </a:cubicBezTo>
                <a:cubicBezTo>
                  <a:pt x="-16945" y="4219129"/>
                  <a:pt x="3429" y="4093589"/>
                  <a:pt x="0" y="3965093"/>
                </a:cubicBezTo>
                <a:cubicBezTo>
                  <a:pt x="-3429" y="3836597"/>
                  <a:pt x="23394" y="3667167"/>
                  <a:pt x="0" y="3544217"/>
                </a:cubicBezTo>
                <a:cubicBezTo>
                  <a:pt x="-23394" y="3421267"/>
                  <a:pt x="64372" y="3202559"/>
                  <a:pt x="0" y="2946130"/>
                </a:cubicBezTo>
                <a:cubicBezTo>
                  <a:pt x="-64372" y="2689701"/>
                  <a:pt x="27876" y="2704891"/>
                  <a:pt x="0" y="2480952"/>
                </a:cubicBezTo>
                <a:cubicBezTo>
                  <a:pt x="-27876" y="2257013"/>
                  <a:pt x="42564" y="2048612"/>
                  <a:pt x="0" y="1882865"/>
                </a:cubicBezTo>
                <a:cubicBezTo>
                  <a:pt x="-42564" y="1717118"/>
                  <a:pt x="30892" y="1490792"/>
                  <a:pt x="0" y="1240476"/>
                </a:cubicBezTo>
                <a:cubicBezTo>
                  <a:pt x="-30892" y="990160"/>
                  <a:pt x="60312" y="916026"/>
                  <a:pt x="0" y="730995"/>
                </a:cubicBezTo>
                <a:cubicBezTo>
                  <a:pt x="-60312" y="545964"/>
                  <a:pt x="7910" y="232285"/>
                  <a:pt x="0" y="0"/>
                </a:cubicBezTo>
                <a:close/>
              </a:path>
            </a:pathLst>
          </a:custGeom>
          <a:ln w="41275">
            <a:solidFill>
              <a:srgbClr val="A83D3A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Property Transfer </a:t>
            </a:r>
          </a:p>
          <a:p>
            <a:pPr marL="0" indent="0" algn="ctr">
              <a:buNone/>
            </a:pPr>
            <a:r>
              <a:rPr lang="en-US" sz="4000" dirty="0"/>
              <a:t>Request</a:t>
            </a:r>
          </a:p>
          <a:p>
            <a:pPr marL="514350" indent="-514350" algn="ctr">
              <a:buAutoNum type="arabicPeriod"/>
            </a:pPr>
            <a:endParaRPr lang="en-US" sz="1400" dirty="0"/>
          </a:p>
          <a:p>
            <a:pPr marL="514350" indent="-514350" algn="ctr">
              <a:buAutoNum type="arabicPeriod"/>
            </a:pPr>
            <a:endParaRPr lang="en-US" sz="1400" dirty="0"/>
          </a:p>
          <a:p>
            <a:pPr marL="514350" indent="-514350">
              <a:buAutoNum type="arabicPeriod"/>
            </a:pPr>
            <a:r>
              <a:rPr lang="en-US" dirty="0"/>
              <a:t>Complete </a:t>
            </a:r>
            <a:r>
              <a:rPr lang="en-US" dirty="0">
                <a:hlinkClick r:id="rId3"/>
              </a:rPr>
              <a:t>Property Transfer Request</a:t>
            </a:r>
            <a:endParaRPr lang="en-US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Email form to </a:t>
            </a:r>
            <a:r>
              <a:rPr lang="en-US" dirty="0">
                <a:hlinkClick r:id="rId4"/>
              </a:rPr>
              <a:t>property@uada.edu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We will do the rest!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1078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0B1E-D3BA-3B28-A092-94CDABC6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Processes for M&amp;R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A45D-17EA-39FD-BA14-B9BF46DAD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12433"/>
            <a:ext cx="11073205" cy="481373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000" dirty="0"/>
              <a:t>M&amp;R keeps the first $20,000.00 collected from each agency. </a:t>
            </a:r>
          </a:p>
          <a:p>
            <a:r>
              <a:rPr lang="en-US" sz="3000" dirty="0"/>
              <a:t>February 2022 was the effective date for this new process.</a:t>
            </a:r>
          </a:p>
          <a:p>
            <a:r>
              <a:rPr lang="en-US" sz="3000" dirty="0"/>
              <a:t>To keep everything fair for all, we will return funds based on the percentage of assets sold for each calendar year. </a:t>
            </a:r>
          </a:p>
          <a:p>
            <a:r>
              <a:rPr lang="en-US" sz="3000" dirty="0"/>
              <a:t>If Animal Science sells 10% of the total value of all assets sold by M&amp;R for UADA in a calendar year, then Animal Science will be responsible for 10% of the $20,000.</a:t>
            </a:r>
          </a:p>
          <a:p>
            <a:r>
              <a:rPr lang="en-US" sz="3000" dirty="0"/>
              <a:t>The remaining funds will be deposited in the in </a:t>
            </a:r>
            <a:r>
              <a:rPr lang="en-US" sz="3000"/>
              <a:t>the appropriate cost </a:t>
            </a:r>
            <a:r>
              <a:rPr lang="en-US" sz="3000" dirty="0"/>
              <a:t>center (date to be determined-but after the first of January).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5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5778-B7AF-465D-B5D8-0203464E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02"/>
            <a:ext cx="12192000" cy="640443"/>
          </a:xfrm>
        </p:spPr>
        <p:txBody>
          <a:bodyPr wrap="square" anchor="b">
            <a:noAutofit/>
          </a:bodyPr>
          <a:lstStyle/>
          <a:p>
            <a:pPr algn="ctr"/>
            <a:r>
              <a:rPr lang="en-US" sz="2800" dirty="0"/>
              <a:t>Fiscal Year 2023 Inventory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3D27C64-D1CF-4048-87C2-354221D7F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46879"/>
              </p:ext>
            </p:extLst>
          </p:nvPr>
        </p:nvGraphicFramePr>
        <p:xfrm>
          <a:off x="2317447" y="665845"/>
          <a:ext cx="8154610" cy="527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90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4466-5A44-2EE0-A273-60D51C9E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8188"/>
            <a:ext cx="5257046" cy="5151955"/>
          </a:xfrm>
          <a:custGeom>
            <a:avLst/>
            <a:gdLst>
              <a:gd name="connsiteX0" fmla="*/ 0 w 5257046"/>
              <a:gd name="connsiteY0" fmla="*/ 0 h 5151955"/>
              <a:gd name="connsiteX1" fmla="*/ 531546 w 5257046"/>
              <a:gd name="connsiteY1" fmla="*/ 0 h 5151955"/>
              <a:gd name="connsiteX2" fmla="*/ 957951 w 5257046"/>
              <a:gd name="connsiteY2" fmla="*/ 0 h 5151955"/>
              <a:gd name="connsiteX3" fmla="*/ 1647208 w 5257046"/>
              <a:gd name="connsiteY3" fmla="*/ 0 h 5151955"/>
              <a:gd name="connsiteX4" fmla="*/ 2178754 w 5257046"/>
              <a:gd name="connsiteY4" fmla="*/ 0 h 5151955"/>
              <a:gd name="connsiteX5" fmla="*/ 2710299 w 5257046"/>
              <a:gd name="connsiteY5" fmla="*/ 0 h 5151955"/>
              <a:gd name="connsiteX6" fmla="*/ 3399556 w 5257046"/>
              <a:gd name="connsiteY6" fmla="*/ 0 h 5151955"/>
              <a:gd name="connsiteX7" fmla="*/ 3878532 w 5257046"/>
              <a:gd name="connsiteY7" fmla="*/ 0 h 5151955"/>
              <a:gd name="connsiteX8" fmla="*/ 4567789 w 5257046"/>
              <a:gd name="connsiteY8" fmla="*/ 0 h 5151955"/>
              <a:gd name="connsiteX9" fmla="*/ 5257046 w 5257046"/>
              <a:gd name="connsiteY9" fmla="*/ 0 h 5151955"/>
              <a:gd name="connsiteX10" fmla="*/ 5257046 w 5257046"/>
              <a:gd name="connsiteY10" fmla="*/ 572439 h 5151955"/>
              <a:gd name="connsiteX11" fmla="*/ 5257046 w 5257046"/>
              <a:gd name="connsiteY11" fmla="*/ 1144879 h 5151955"/>
              <a:gd name="connsiteX12" fmla="*/ 5257046 w 5257046"/>
              <a:gd name="connsiteY12" fmla="*/ 1768838 h 5151955"/>
              <a:gd name="connsiteX13" fmla="*/ 5257046 w 5257046"/>
              <a:gd name="connsiteY13" fmla="*/ 2186719 h 5151955"/>
              <a:gd name="connsiteX14" fmla="*/ 5257046 w 5257046"/>
              <a:gd name="connsiteY14" fmla="*/ 2759158 h 5151955"/>
              <a:gd name="connsiteX15" fmla="*/ 5257046 w 5257046"/>
              <a:gd name="connsiteY15" fmla="*/ 3331598 h 5151955"/>
              <a:gd name="connsiteX16" fmla="*/ 5257046 w 5257046"/>
              <a:gd name="connsiteY16" fmla="*/ 3904037 h 5151955"/>
              <a:gd name="connsiteX17" fmla="*/ 5257046 w 5257046"/>
              <a:gd name="connsiteY17" fmla="*/ 4527996 h 5151955"/>
              <a:gd name="connsiteX18" fmla="*/ 5257046 w 5257046"/>
              <a:gd name="connsiteY18" fmla="*/ 5151955 h 5151955"/>
              <a:gd name="connsiteX19" fmla="*/ 4620359 w 5257046"/>
              <a:gd name="connsiteY19" fmla="*/ 5151955 h 5151955"/>
              <a:gd name="connsiteX20" fmla="*/ 4141384 w 5257046"/>
              <a:gd name="connsiteY20" fmla="*/ 5151955 h 5151955"/>
              <a:gd name="connsiteX21" fmla="*/ 3452127 w 5257046"/>
              <a:gd name="connsiteY21" fmla="*/ 5151955 h 5151955"/>
              <a:gd name="connsiteX22" fmla="*/ 2868011 w 5257046"/>
              <a:gd name="connsiteY22" fmla="*/ 5151955 h 5151955"/>
              <a:gd name="connsiteX23" fmla="*/ 2389035 w 5257046"/>
              <a:gd name="connsiteY23" fmla="*/ 5151955 h 5151955"/>
              <a:gd name="connsiteX24" fmla="*/ 1804919 w 5257046"/>
              <a:gd name="connsiteY24" fmla="*/ 5151955 h 5151955"/>
              <a:gd name="connsiteX25" fmla="*/ 1378514 w 5257046"/>
              <a:gd name="connsiteY25" fmla="*/ 5151955 h 5151955"/>
              <a:gd name="connsiteX26" fmla="*/ 952109 w 5257046"/>
              <a:gd name="connsiteY26" fmla="*/ 5151955 h 5151955"/>
              <a:gd name="connsiteX27" fmla="*/ 0 w 5257046"/>
              <a:gd name="connsiteY27" fmla="*/ 5151955 h 5151955"/>
              <a:gd name="connsiteX28" fmla="*/ 0 w 5257046"/>
              <a:gd name="connsiteY28" fmla="*/ 4682555 h 5151955"/>
              <a:gd name="connsiteX29" fmla="*/ 0 w 5257046"/>
              <a:gd name="connsiteY29" fmla="*/ 4007076 h 5151955"/>
              <a:gd name="connsiteX30" fmla="*/ 0 w 5257046"/>
              <a:gd name="connsiteY30" fmla="*/ 3486156 h 5151955"/>
              <a:gd name="connsiteX31" fmla="*/ 0 w 5257046"/>
              <a:gd name="connsiteY31" fmla="*/ 3068275 h 5151955"/>
              <a:gd name="connsiteX32" fmla="*/ 0 w 5257046"/>
              <a:gd name="connsiteY32" fmla="*/ 2444316 h 5151955"/>
              <a:gd name="connsiteX33" fmla="*/ 0 w 5257046"/>
              <a:gd name="connsiteY33" fmla="*/ 1974916 h 5151955"/>
              <a:gd name="connsiteX34" fmla="*/ 0 w 5257046"/>
              <a:gd name="connsiteY34" fmla="*/ 1350957 h 5151955"/>
              <a:gd name="connsiteX35" fmla="*/ 0 w 5257046"/>
              <a:gd name="connsiteY35" fmla="*/ 675479 h 5151955"/>
              <a:gd name="connsiteX36" fmla="*/ 0 w 5257046"/>
              <a:gd name="connsiteY36" fmla="*/ 0 h 51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7046" h="5151955" extrusionOk="0">
                <a:moveTo>
                  <a:pt x="0" y="0"/>
                </a:moveTo>
                <a:cubicBezTo>
                  <a:pt x="202359" y="-61880"/>
                  <a:pt x="362995" y="916"/>
                  <a:pt x="531546" y="0"/>
                </a:cubicBezTo>
                <a:cubicBezTo>
                  <a:pt x="700097" y="-916"/>
                  <a:pt x="859419" y="46749"/>
                  <a:pt x="957951" y="0"/>
                </a:cubicBezTo>
                <a:cubicBezTo>
                  <a:pt x="1056483" y="-46749"/>
                  <a:pt x="1446483" y="11282"/>
                  <a:pt x="1647208" y="0"/>
                </a:cubicBezTo>
                <a:cubicBezTo>
                  <a:pt x="1847933" y="-11282"/>
                  <a:pt x="1934388" y="37631"/>
                  <a:pt x="2178754" y="0"/>
                </a:cubicBezTo>
                <a:cubicBezTo>
                  <a:pt x="2423120" y="-37631"/>
                  <a:pt x="2451924" y="61194"/>
                  <a:pt x="2710299" y="0"/>
                </a:cubicBezTo>
                <a:cubicBezTo>
                  <a:pt x="2968674" y="-61194"/>
                  <a:pt x="3170856" y="5009"/>
                  <a:pt x="3399556" y="0"/>
                </a:cubicBezTo>
                <a:cubicBezTo>
                  <a:pt x="3628256" y="-5009"/>
                  <a:pt x="3771671" y="33829"/>
                  <a:pt x="3878532" y="0"/>
                </a:cubicBezTo>
                <a:cubicBezTo>
                  <a:pt x="3985393" y="-33829"/>
                  <a:pt x="4291313" y="58353"/>
                  <a:pt x="4567789" y="0"/>
                </a:cubicBezTo>
                <a:cubicBezTo>
                  <a:pt x="4844265" y="-58353"/>
                  <a:pt x="4935690" y="14512"/>
                  <a:pt x="5257046" y="0"/>
                </a:cubicBezTo>
                <a:cubicBezTo>
                  <a:pt x="5266341" y="172299"/>
                  <a:pt x="5239856" y="427813"/>
                  <a:pt x="5257046" y="572439"/>
                </a:cubicBezTo>
                <a:cubicBezTo>
                  <a:pt x="5274236" y="717065"/>
                  <a:pt x="5195997" y="1016907"/>
                  <a:pt x="5257046" y="1144879"/>
                </a:cubicBezTo>
                <a:cubicBezTo>
                  <a:pt x="5318095" y="1272851"/>
                  <a:pt x="5220407" y="1458936"/>
                  <a:pt x="5257046" y="1768838"/>
                </a:cubicBezTo>
                <a:cubicBezTo>
                  <a:pt x="5293685" y="2078740"/>
                  <a:pt x="5250033" y="2010060"/>
                  <a:pt x="5257046" y="2186719"/>
                </a:cubicBezTo>
                <a:cubicBezTo>
                  <a:pt x="5264059" y="2363378"/>
                  <a:pt x="5218755" y="2477196"/>
                  <a:pt x="5257046" y="2759158"/>
                </a:cubicBezTo>
                <a:cubicBezTo>
                  <a:pt x="5295337" y="3041120"/>
                  <a:pt x="5243481" y="3058891"/>
                  <a:pt x="5257046" y="3331598"/>
                </a:cubicBezTo>
                <a:cubicBezTo>
                  <a:pt x="5270611" y="3604305"/>
                  <a:pt x="5238564" y="3647663"/>
                  <a:pt x="5257046" y="3904037"/>
                </a:cubicBezTo>
                <a:cubicBezTo>
                  <a:pt x="5275528" y="4160411"/>
                  <a:pt x="5186226" y="4248350"/>
                  <a:pt x="5257046" y="4527996"/>
                </a:cubicBezTo>
                <a:cubicBezTo>
                  <a:pt x="5327866" y="4807642"/>
                  <a:pt x="5206940" y="4871027"/>
                  <a:pt x="5257046" y="5151955"/>
                </a:cubicBezTo>
                <a:cubicBezTo>
                  <a:pt x="5019715" y="5167093"/>
                  <a:pt x="4759526" y="5149190"/>
                  <a:pt x="4620359" y="5151955"/>
                </a:cubicBezTo>
                <a:cubicBezTo>
                  <a:pt x="4481192" y="5154720"/>
                  <a:pt x="4347105" y="5140185"/>
                  <a:pt x="4141384" y="5151955"/>
                </a:cubicBezTo>
                <a:cubicBezTo>
                  <a:pt x="3935663" y="5163725"/>
                  <a:pt x="3687721" y="5096722"/>
                  <a:pt x="3452127" y="5151955"/>
                </a:cubicBezTo>
                <a:cubicBezTo>
                  <a:pt x="3216533" y="5207188"/>
                  <a:pt x="3098112" y="5109131"/>
                  <a:pt x="2868011" y="5151955"/>
                </a:cubicBezTo>
                <a:cubicBezTo>
                  <a:pt x="2637910" y="5194779"/>
                  <a:pt x="2519448" y="5120612"/>
                  <a:pt x="2389035" y="5151955"/>
                </a:cubicBezTo>
                <a:cubicBezTo>
                  <a:pt x="2258622" y="5183298"/>
                  <a:pt x="2054704" y="5120964"/>
                  <a:pt x="1804919" y="5151955"/>
                </a:cubicBezTo>
                <a:cubicBezTo>
                  <a:pt x="1555134" y="5182946"/>
                  <a:pt x="1518315" y="5104015"/>
                  <a:pt x="1378514" y="5151955"/>
                </a:cubicBezTo>
                <a:cubicBezTo>
                  <a:pt x="1238714" y="5199895"/>
                  <a:pt x="1074648" y="5138811"/>
                  <a:pt x="952109" y="5151955"/>
                </a:cubicBezTo>
                <a:cubicBezTo>
                  <a:pt x="829571" y="5165099"/>
                  <a:pt x="448846" y="5052106"/>
                  <a:pt x="0" y="5151955"/>
                </a:cubicBezTo>
                <a:cubicBezTo>
                  <a:pt x="-35075" y="5020285"/>
                  <a:pt x="18108" y="4883359"/>
                  <a:pt x="0" y="4682555"/>
                </a:cubicBezTo>
                <a:cubicBezTo>
                  <a:pt x="-18108" y="4481751"/>
                  <a:pt x="36312" y="4267526"/>
                  <a:pt x="0" y="4007076"/>
                </a:cubicBezTo>
                <a:cubicBezTo>
                  <a:pt x="-36312" y="3746626"/>
                  <a:pt x="2937" y="3692440"/>
                  <a:pt x="0" y="3486156"/>
                </a:cubicBezTo>
                <a:cubicBezTo>
                  <a:pt x="-2937" y="3279872"/>
                  <a:pt x="28161" y="3201609"/>
                  <a:pt x="0" y="3068275"/>
                </a:cubicBezTo>
                <a:cubicBezTo>
                  <a:pt x="-28161" y="2934941"/>
                  <a:pt x="15696" y="2724079"/>
                  <a:pt x="0" y="2444316"/>
                </a:cubicBezTo>
                <a:cubicBezTo>
                  <a:pt x="-15696" y="2164553"/>
                  <a:pt x="45752" y="2097853"/>
                  <a:pt x="0" y="1974916"/>
                </a:cubicBezTo>
                <a:cubicBezTo>
                  <a:pt x="-45752" y="1851979"/>
                  <a:pt x="612" y="1629735"/>
                  <a:pt x="0" y="1350957"/>
                </a:cubicBezTo>
                <a:cubicBezTo>
                  <a:pt x="-612" y="1072179"/>
                  <a:pt x="12727" y="816558"/>
                  <a:pt x="0" y="675479"/>
                </a:cubicBezTo>
                <a:cubicBezTo>
                  <a:pt x="-12727" y="534400"/>
                  <a:pt x="73938" y="263561"/>
                  <a:pt x="0" y="0"/>
                </a:cubicBezTo>
                <a:close/>
              </a:path>
            </a:pathLst>
          </a:custGeom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Danya Curtis, Property Accounting Manager</a:t>
            </a:r>
          </a:p>
          <a:p>
            <a:pPr marL="0" indent="0" algn="ctr">
              <a:buNone/>
            </a:pPr>
            <a:r>
              <a:rPr lang="en-US" sz="1600" dirty="0"/>
              <a:t>Don Tyson Annex </a:t>
            </a:r>
          </a:p>
          <a:p>
            <a:pPr marL="0" indent="0" algn="ctr">
              <a:buNone/>
            </a:pPr>
            <a:r>
              <a:rPr lang="en-US" sz="1600" dirty="0"/>
              <a:t>2549 N Hatch Ave</a:t>
            </a:r>
          </a:p>
          <a:p>
            <a:pPr marL="0" indent="0" algn="ctr">
              <a:buNone/>
            </a:pPr>
            <a:r>
              <a:rPr lang="en-US" sz="1600" dirty="0"/>
              <a:t>Fayetteville, AR  72701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Office Phone: (479) 502-9709</a:t>
            </a:r>
          </a:p>
          <a:p>
            <a:pPr marL="0" indent="0" algn="ctr">
              <a:buNone/>
            </a:pPr>
            <a:r>
              <a:rPr lang="en-US" sz="1600" dirty="0"/>
              <a:t>Cell Phone: (479) 575-0581</a:t>
            </a:r>
          </a:p>
          <a:p>
            <a:pPr marL="0" indent="0" algn="ctr">
              <a:buNone/>
            </a:pPr>
            <a:r>
              <a:rPr lang="en-US" sz="1600" dirty="0"/>
              <a:t>Email: dacurtis@uada.edu</a:t>
            </a:r>
            <a:endParaRPr lang="en-US" sz="1800" dirty="0"/>
          </a:p>
        </p:txBody>
      </p:sp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23DBF36-7C11-382F-B937-B7336416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83" y="2274763"/>
            <a:ext cx="182880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3ED34-CFEB-6AF9-F0CE-5343D0B1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659"/>
            <a:ext cx="12192000" cy="992847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E189B6-6C20-98F4-A5BE-74EB0F8A3EF7}"/>
              </a:ext>
            </a:extLst>
          </p:cNvPr>
          <p:cNvSpPr txBox="1">
            <a:spLocks/>
          </p:cNvSpPr>
          <p:nvPr/>
        </p:nvSpPr>
        <p:spPr bwMode="auto">
          <a:xfrm>
            <a:off x="6168428" y="968188"/>
            <a:ext cx="5486400" cy="5151955"/>
          </a:xfrm>
          <a:custGeom>
            <a:avLst/>
            <a:gdLst>
              <a:gd name="connsiteX0" fmla="*/ 0 w 5486400"/>
              <a:gd name="connsiteY0" fmla="*/ 0 h 5151955"/>
              <a:gd name="connsiteX1" fmla="*/ 384048 w 5486400"/>
              <a:gd name="connsiteY1" fmla="*/ 0 h 5151955"/>
              <a:gd name="connsiteX2" fmla="*/ 822960 w 5486400"/>
              <a:gd name="connsiteY2" fmla="*/ 0 h 5151955"/>
              <a:gd name="connsiteX3" fmla="*/ 1481328 w 5486400"/>
              <a:gd name="connsiteY3" fmla="*/ 0 h 5151955"/>
              <a:gd name="connsiteX4" fmla="*/ 2029968 w 5486400"/>
              <a:gd name="connsiteY4" fmla="*/ 0 h 5151955"/>
              <a:gd name="connsiteX5" fmla="*/ 2414016 w 5486400"/>
              <a:gd name="connsiteY5" fmla="*/ 0 h 5151955"/>
              <a:gd name="connsiteX6" fmla="*/ 2962656 w 5486400"/>
              <a:gd name="connsiteY6" fmla="*/ 0 h 5151955"/>
              <a:gd name="connsiteX7" fmla="*/ 3401568 w 5486400"/>
              <a:gd name="connsiteY7" fmla="*/ 0 h 5151955"/>
              <a:gd name="connsiteX8" fmla="*/ 3840480 w 5486400"/>
              <a:gd name="connsiteY8" fmla="*/ 0 h 5151955"/>
              <a:gd name="connsiteX9" fmla="*/ 4224528 w 5486400"/>
              <a:gd name="connsiteY9" fmla="*/ 0 h 5151955"/>
              <a:gd name="connsiteX10" fmla="*/ 4718304 w 5486400"/>
              <a:gd name="connsiteY10" fmla="*/ 0 h 5151955"/>
              <a:gd name="connsiteX11" fmla="*/ 5486400 w 5486400"/>
              <a:gd name="connsiteY11" fmla="*/ 0 h 5151955"/>
              <a:gd name="connsiteX12" fmla="*/ 5486400 w 5486400"/>
              <a:gd name="connsiteY12" fmla="*/ 520920 h 5151955"/>
              <a:gd name="connsiteX13" fmla="*/ 5486400 w 5486400"/>
              <a:gd name="connsiteY13" fmla="*/ 1144879 h 5151955"/>
              <a:gd name="connsiteX14" fmla="*/ 5486400 w 5486400"/>
              <a:gd name="connsiteY14" fmla="*/ 1614279 h 5151955"/>
              <a:gd name="connsiteX15" fmla="*/ 5486400 w 5486400"/>
              <a:gd name="connsiteY15" fmla="*/ 2186719 h 5151955"/>
              <a:gd name="connsiteX16" fmla="*/ 5486400 w 5486400"/>
              <a:gd name="connsiteY16" fmla="*/ 2707639 h 5151955"/>
              <a:gd name="connsiteX17" fmla="*/ 5486400 w 5486400"/>
              <a:gd name="connsiteY17" fmla="*/ 3383117 h 5151955"/>
              <a:gd name="connsiteX18" fmla="*/ 5486400 w 5486400"/>
              <a:gd name="connsiteY18" fmla="*/ 3955557 h 5151955"/>
              <a:gd name="connsiteX19" fmla="*/ 5486400 w 5486400"/>
              <a:gd name="connsiteY19" fmla="*/ 4527996 h 5151955"/>
              <a:gd name="connsiteX20" fmla="*/ 5486400 w 5486400"/>
              <a:gd name="connsiteY20" fmla="*/ 5151955 h 5151955"/>
              <a:gd name="connsiteX21" fmla="*/ 4882896 w 5486400"/>
              <a:gd name="connsiteY21" fmla="*/ 5151955 h 5151955"/>
              <a:gd name="connsiteX22" fmla="*/ 4498848 w 5486400"/>
              <a:gd name="connsiteY22" fmla="*/ 5151955 h 5151955"/>
              <a:gd name="connsiteX23" fmla="*/ 3895344 w 5486400"/>
              <a:gd name="connsiteY23" fmla="*/ 5151955 h 5151955"/>
              <a:gd name="connsiteX24" fmla="*/ 3401568 w 5486400"/>
              <a:gd name="connsiteY24" fmla="*/ 5151955 h 5151955"/>
              <a:gd name="connsiteX25" fmla="*/ 2798064 w 5486400"/>
              <a:gd name="connsiteY25" fmla="*/ 5151955 h 5151955"/>
              <a:gd name="connsiteX26" fmla="*/ 2139696 w 5486400"/>
              <a:gd name="connsiteY26" fmla="*/ 5151955 h 5151955"/>
              <a:gd name="connsiteX27" fmla="*/ 1755648 w 5486400"/>
              <a:gd name="connsiteY27" fmla="*/ 5151955 h 5151955"/>
              <a:gd name="connsiteX28" fmla="*/ 1207008 w 5486400"/>
              <a:gd name="connsiteY28" fmla="*/ 5151955 h 5151955"/>
              <a:gd name="connsiteX29" fmla="*/ 768096 w 5486400"/>
              <a:gd name="connsiteY29" fmla="*/ 5151955 h 5151955"/>
              <a:gd name="connsiteX30" fmla="*/ 0 w 5486400"/>
              <a:gd name="connsiteY30" fmla="*/ 5151955 h 5151955"/>
              <a:gd name="connsiteX31" fmla="*/ 0 w 5486400"/>
              <a:gd name="connsiteY31" fmla="*/ 4527996 h 5151955"/>
              <a:gd name="connsiteX32" fmla="*/ 0 w 5486400"/>
              <a:gd name="connsiteY32" fmla="*/ 4058596 h 5151955"/>
              <a:gd name="connsiteX33" fmla="*/ 0 w 5486400"/>
              <a:gd name="connsiteY33" fmla="*/ 3537676 h 5151955"/>
              <a:gd name="connsiteX34" fmla="*/ 0 w 5486400"/>
              <a:gd name="connsiteY34" fmla="*/ 3068275 h 5151955"/>
              <a:gd name="connsiteX35" fmla="*/ 0 w 5486400"/>
              <a:gd name="connsiteY35" fmla="*/ 2598875 h 5151955"/>
              <a:gd name="connsiteX36" fmla="*/ 0 w 5486400"/>
              <a:gd name="connsiteY36" fmla="*/ 1974916 h 5151955"/>
              <a:gd name="connsiteX37" fmla="*/ 0 w 5486400"/>
              <a:gd name="connsiteY37" fmla="*/ 1350957 h 5151955"/>
              <a:gd name="connsiteX38" fmla="*/ 0 w 5486400"/>
              <a:gd name="connsiteY38" fmla="*/ 933076 h 5151955"/>
              <a:gd name="connsiteX39" fmla="*/ 0 w 5486400"/>
              <a:gd name="connsiteY39" fmla="*/ 0 h 51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486400" h="5151955" extrusionOk="0">
                <a:moveTo>
                  <a:pt x="0" y="0"/>
                </a:moveTo>
                <a:cubicBezTo>
                  <a:pt x="155505" y="-38317"/>
                  <a:pt x="192132" y="8489"/>
                  <a:pt x="384048" y="0"/>
                </a:cubicBezTo>
                <a:cubicBezTo>
                  <a:pt x="575964" y="-8489"/>
                  <a:pt x="721140" y="17957"/>
                  <a:pt x="822960" y="0"/>
                </a:cubicBezTo>
                <a:cubicBezTo>
                  <a:pt x="924780" y="-17957"/>
                  <a:pt x="1307947" y="7366"/>
                  <a:pt x="1481328" y="0"/>
                </a:cubicBezTo>
                <a:cubicBezTo>
                  <a:pt x="1654709" y="-7366"/>
                  <a:pt x="1916876" y="36209"/>
                  <a:pt x="2029968" y="0"/>
                </a:cubicBezTo>
                <a:cubicBezTo>
                  <a:pt x="2143060" y="-36209"/>
                  <a:pt x="2301278" y="1614"/>
                  <a:pt x="2414016" y="0"/>
                </a:cubicBezTo>
                <a:cubicBezTo>
                  <a:pt x="2526754" y="-1614"/>
                  <a:pt x="2733758" y="30731"/>
                  <a:pt x="2962656" y="0"/>
                </a:cubicBezTo>
                <a:cubicBezTo>
                  <a:pt x="3191554" y="-30731"/>
                  <a:pt x="3191174" y="31970"/>
                  <a:pt x="3401568" y="0"/>
                </a:cubicBezTo>
                <a:cubicBezTo>
                  <a:pt x="3611962" y="-31970"/>
                  <a:pt x="3718066" y="48744"/>
                  <a:pt x="3840480" y="0"/>
                </a:cubicBezTo>
                <a:cubicBezTo>
                  <a:pt x="3962894" y="-48744"/>
                  <a:pt x="4042792" y="1795"/>
                  <a:pt x="4224528" y="0"/>
                </a:cubicBezTo>
                <a:cubicBezTo>
                  <a:pt x="4406264" y="-1795"/>
                  <a:pt x="4548491" y="10750"/>
                  <a:pt x="4718304" y="0"/>
                </a:cubicBezTo>
                <a:cubicBezTo>
                  <a:pt x="4888117" y="-10750"/>
                  <a:pt x="5328123" y="20994"/>
                  <a:pt x="5486400" y="0"/>
                </a:cubicBezTo>
                <a:cubicBezTo>
                  <a:pt x="5515268" y="143346"/>
                  <a:pt x="5461140" y="388026"/>
                  <a:pt x="5486400" y="520920"/>
                </a:cubicBezTo>
                <a:cubicBezTo>
                  <a:pt x="5511660" y="653814"/>
                  <a:pt x="5427378" y="847207"/>
                  <a:pt x="5486400" y="1144879"/>
                </a:cubicBezTo>
                <a:cubicBezTo>
                  <a:pt x="5545422" y="1442551"/>
                  <a:pt x="5438643" y="1467542"/>
                  <a:pt x="5486400" y="1614279"/>
                </a:cubicBezTo>
                <a:cubicBezTo>
                  <a:pt x="5534157" y="1761016"/>
                  <a:pt x="5452382" y="2010797"/>
                  <a:pt x="5486400" y="2186719"/>
                </a:cubicBezTo>
                <a:cubicBezTo>
                  <a:pt x="5520418" y="2362641"/>
                  <a:pt x="5455103" y="2480625"/>
                  <a:pt x="5486400" y="2707639"/>
                </a:cubicBezTo>
                <a:cubicBezTo>
                  <a:pt x="5517697" y="2934653"/>
                  <a:pt x="5411012" y="3107282"/>
                  <a:pt x="5486400" y="3383117"/>
                </a:cubicBezTo>
                <a:cubicBezTo>
                  <a:pt x="5561788" y="3658952"/>
                  <a:pt x="5453019" y="3686859"/>
                  <a:pt x="5486400" y="3955557"/>
                </a:cubicBezTo>
                <a:cubicBezTo>
                  <a:pt x="5519781" y="4224255"/>
                  <a:pt x="5436393" y="4353697"/>
                  <a:pt x="5486400" y="4527996"/>
                </a:cubicBezTo>
                <a:cubicBezTo>
                  <a:pt x="5536407" y="4702295"/>
                  <a:pt x="5467809" y="4939163"/>
                  <a:pt x="5486400" y="5151955"/>
                </a:cubicBezTo>
                <a:cubicBezTo>
                  <a:pt x="5357957" y="5180791"/>
                  <a:pt x="5021258" y="5105768"/>
                  <a:pt x="4882896" y="5151955"/>
                </a:cubicBezTo>
                <a:cubicBezTo>
                  <a:pt x="4744534" y="5198142"/>
                  <a:pt x="4651321" y="5126971"/>
                  <a:pt x="4498848" y="5151955"/>
                </a:cubicBezTo>
                <a:cubicBezTo>
                  <a:pt x="4346375" y="5176939"/>
                  <a:pt x="4131141" y="5138643"/>
                  <a:pt x="3895344" y="5151955"/>
                </a:cubicBezTo>
                <a:cubicBezTo>
                  <a:pt x="3659547" y="5165267"/>
                  <a:pt x="3553413" y="5115386"/>
                  <a:pt x="3401568" y="5151955"/>
                </a:cubicBezTo>
                <a:cubicBezTo>
                  <a:pt x="3249723" y="5188524"/>
                  <a:pt x="3061671" y="5114191"/>
                  <a:pt x="2798064" y="5151955"/>
                </a:cubicBezTo>
                <a:cubicBezTo>
                  <a:pt x="2534457" y="5189719"/>
                  <a:pt x="2421230" y="5108084"/>
                  <a:pt x="2139696" y="5151955"/>
                </a:cubicBezTo>
                <a:cubicBezTo>
                  <a:pt x="1858162" y="5195826"/>
                  <a:pt x="1920859" y="5135811"/>
                  <a:pt x="1755648" y="5151955"/>
                </a:cubicBezTo>
                <a:cubicBezTo>
                  <a:pt x="1590437" y="5168099"/>
                  <a:pt x="1326176" y="5129032"/>
                  <a:pt x="1207008" y="5151955"/>
                </a:cubicBezTo>
                <a:cubicBezTo>
                  <a:pt x="1087840" y="5174878"/>
                  <a:pt x="904072" y="5114917"/>
                  <a:pt x="768096" y="5151955"/>
                </a:cubicBezTo>
                <a:cubicBezTo>
                  <a:pt x="632120" y="5188993"/>
                  <a:pt x="381999" y="5079897"/>
                  <a:pt x="0" y="5151955"/>
                </a:cubicBezTo>
                <a:cubicBezTo>
                  <a:pt x="-2464" y="4885544"/>
                  <a:pt x="71581" y="4745698"/>
                  <a:pt x="0" y="4527996"/>
                </a:cubicBezTo>
                <a:cubicBezTo>
                  <a:pt x="-71581" y="4310294"/>
                  <a:pt x="43189" y="4259171"/>
                  <a:pt x="0" y="4058596"/>
                </a:cubicBezTo>
                <a:cubicBezTo>
                  <a:pt x="-43189" y="3858021"/>
                  <a:pt x="29053" y="3740179"/>
                  <a:pt x="0" y="3537676"/>
                </a:cubicBezTo>
                <a:cubicBezTo>
                  <a:pt x="-29053" y="3335173"/>
                  <a:pt x="2541" y="3182974"/>
                  <a:pt x="0" y="3068275"/>
                </a:cubicBezTo>
                <a:cubicBezTo>
                  <a:pt x="-2541" y="2953576"/>
                  <a:pt x="43392" y="2781216"/>
                  <a:pt x="0" y="2598875"/>
                </a:cubicBezTo>
                <a:cubicBezTo>
                  <a:pt x="-43392" y="2416534"/>
                  <a:pt x="71367" y="2281550"/>
                  <a:pt x="0" y="1974916"/>
                </a:cubicBezTo>
                <a:cubicBezTo>
                  <a:pt x="-71367" y="1668282"/>
                  <a:pt x="60395" y="1586688"/>
                  <a:pt x="0" y="1350957"/>
                </a:cubicBezTo>
                <a:cubicBezTo>
                  <a:pt x="-60395" y="1115226"/>
                  <a:pt x="46114" y="1098523"/>
                  <a:pt x="0" y="933076"/>
                </a:cubicBezTo>
                <a:cubicBezTo>
                  <a:pt x="-46114" y="767629"/>
                  <a:pt x="32652" y="218650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149863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Carla Rutherford, Inventory Control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Don Tyson Annex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2549 N Hatch Ave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Fayetteville, AR  72701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Office Phone: (479) 575-2542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Email: crutherford@uada.edu</a:t>
            </a:r>
            <a:endParaRPr lang="en-US" sz="1800" dirty="0"/>
          </a:p>
        </p:txBody>
      </p:sp>
      <p:pic>
        <p:nvPicPr>
          <p:cNvPr id="6" name="Picture 5" descr="A person wearing a red shirt&#10;&#10;Description automatically generated with low confidence">
            <a:extLst>
              <a:ext uri="{FF2B5EF4-FFF2-40B4-BE49-F238E27FC236}">
                <a16:creationId xmlns:a16="http://schemas.microsoft.com/office/drawing/2014/main" id="{7A1C2BC4-95F2-8319-1804-8729667E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228" y="2274763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06E65F6B-F332-4880-B385-D3FED927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7"/>
            <a:ext cx="12192000" cy="7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4800" b="1" kern="1200" dirty="0">
                <a:latin typeface="+mj-lt"/>
                <a:ea typeface="ＭＳ Ｐゴシック" charset="-128"/>
                <a:cs typeface="+mj-cs"/>
              </a:rPr>
              <a:t>Topics</a:t>
            </a:r>
          </a:p>
        </p:txBody>
      </p:sp>
      <p:graphicFrame>
        <p:nvGraphicFramePr>
          <p:cNvPr id="5126" name="Text Box 3">
            <a:extLst>
              <a:ext uri="{FF2B5EF4-FFF2-40B4-BE49-F238E27FC236}">
                <a16:creationId xmlns:a16="http://schemas.microsoft.com/office/drawing/2014/main" id="{06A21F49-87B2-4A34-AE1C-76BE5F8DA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154035"/>
              </p:ext>
            </p:extLst>
          </p:nvPr>
        </p:nvGraphicFramePr>
        <p:xfrm>
          <a:off x="2688166" y="910204"/>
          <a:ext cx="6815667" cy="50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E1CD5A4-4F92-4F52-B3AD-0E4F56F14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74"/>
            <a:ext cx="121920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Request for Certificate of Disposal (CPD)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3FBB5-23A3-473F-A195-7F9C7C0DA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293" y="1366982"/>
            <a:ext cx="10583501" cy="471054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Types of Disposals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Cannibalization</a:t>
            </a:r>
          </a:p>
          <a:p>
            <a:pPr marL="97155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easiest type of disposal to submit. Destruction of Property gives us permission to destroy property. </a:t>
            </a:r>
          </a:p>
          <a:p>
            <a:pPr marL="97155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Scrap is a viable option for items that are primary constructed out of metal. The Office of Marketing and Redistribution will often deny placing assets in the metal bin based on required pictures.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Sale on Site of Large Scrap Metal Assets (example feed silo with only scrap metal value)</a:t>
            </a:r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Property of resale value that it is not feasible to transport. </a:t>
            </a:r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The M&amp;R Manager determines if it is feasible to transport. M&amp;R almost always makes us try to surplus before they will approve a scrap disposal for larger items.</a:t>
            </a:r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We are required to submit three bids for removal of this type of item.</a:t>
            </a:r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Computer and Electronic Equipment E-Cycle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40D00F-75BC-BC25-630B-C5D4E56E5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86328"/>
            <a:ext cx="5730240" cy="592397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8B0437-78BE-5A87-FDEE-EF328B58F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8907" y="407406"/>
            <a:ext cx="5407333" cy="5470880"/>
          </a:xfrm>
          <a:custGeom>
            <a:avLst/>
            <a:gdLst>
              <a:gd name="connsiteX0" fmla="*/ 0 w 5407333"/>
              <a:gd name="connsiteY0" fmla="*/ 0 h 5470880"/>
              <a:gd name="connsiteX1" fmla="*/ 486660 w 5407333"/>
              <a:gd name="connsiteY1" fmla="*/ 0 h 5470880"/>
              <a:gd name="connsiteX2" fmla="*/ 865173 w 5407333"/>
              <a:gd name="connsiteY2" fmla="*/ 0 h 5470880"/>
              <a:gd name="connsiteX3" fmla="*/ 1514053 w 5407333"/>
              <a:gd name="connsiteY3" fmla="*/ 0 h 5470880"/>
              <a:gd name="connsiteX4" fmla="*/ 2000713 w 5407333"/>
              <a:gd name="connsiteY4" fmla="*/ 0 h 5470880"/>
              <a:gd name="connsiteX5" fmla="*/ 2487373 w 5407333"/>
              <a:gd name="connsiteY5" fmla="*/ 0 h 5470880"/>
              <a:gd name="connsiteX6" fmla="*/ 3136253 w 5407333"/>
              <a:gd name="connsiteY6" fmla="*/ 0 h 5470880"/>
              <a:gd name="connsiteX7" fmla="*/ 3568840 w 5407333"/>
              <a:gd name="connsiteY7" fmla="*/ 0 h 5470880"/>
              <a:gd name="connsiteX8" fmla="*/ 4217720 w 5407333"/>
              <a:gd name="connsiteY8" fmla="*/ 0 h 5470880"/>
              <a:gd name="connsiteX9" fmla="*/ 4866600 w 5407333"/>
              <a:gd name="connsiteY9" fmla="*/ 0 h 5470880"/>
              <a:gd name="connsiteX10" fmla="*/ 5407333 w 5407333"/>
              <a:gd name="connsiteY10" fmla="*/ 0 h 5470880"/>
              <a:gd name="connsiteX11" fmla="*/ 5407333 w 5407333"/>
              <a:gd name="connsiteY11" fmla="*/ 656506 h 5470880"/>
              <a:gd name="connsiteX12" fmla="*/ 5407333 w 5407333"/>
              <a:gd name="connsiteY12" fmla="*/ 1258302 h 5470880"/>
              <a:gd name="connsiteX13" fmla="*/ 5407333 w 5407333"/>
              <a:gd name="connsiteY13" fmla="*/ 1641264 h 5470880"/>
              <a:gd name="connsiteX14" fmla="*/ 5407333 w 5407333"/>
              <a:gd name="connsiteY14" fmla="*/ 2188352 h 5470880"/>
              <a:gd name="connsiteX15" fmla="*/ 5407333 w 5407333"/>
              <a:gd name="connsiteY15" fmla="*/ 2735440 h 5470880"/>
              <a:gd name="connsiteX16" fmla="*/ 5407333 w 5407333"/>
              <a:gd name="connsiteY16" fmla="*/ 3282528 h 5470880"/>
              <a:gd name="connsiteX17" fmla="*/ 5407333 w 5407333"/>
              <a:gd name="connsiteY17" fmla="*/ 3884325 h 5470880"/>
              <a:gd name="connsiteX18" fmla="*/ 5407333 w 5407333"/>
              <a:gd name="connsiteY18" fmla="*/ 4486122 h 5470880"/>
              <a:gd name="connsiteX19" fmla="*/ 5407333 w 5407333"/>
              <a:gd name="connsiteY19" fmla="*/ 5470880 h 5470880"/>
              <a:gd name="connsiteX20" fmla="*/ 5028820 w 5407333"/>
              <a:gd name="connsiteY20" fmla="*/ 5470880 h 5470880"/>
              <a:gd name="connsiteX21" fmla="*/ 4379940 w 5407333"/>
              <a:gd name="connsiteY21" fmla="*/ 5470880 h 5470880"/>
              <a:gd name="connsiteX22" fmla="*/ 3839206 w 5407333"/>
              <a:gd name="connsiteY22" fmla="*/ 5470880 h 5470880"/>
              <a:gd name="connsiteX23" fmla="*/ 3406620 w 5407333"/>
              <a:gd name="connsiteY23" fmla="*/ 5470880 h 5470880"/>
              <a:gd name="connsiteX24" fmla="*/ 2865886 w 5407333"/>
              <a:gd name="connsiteY24" fmla="*/ 5470880 h 5470880"/>
              <a:gd name="connsiteX25" fmla="*/ 2487373 w 5407333"/>
              <a:gd name="connsiteY25" fmla="*/ 5470880 h 5470880"/>
              <a:gd name="connsiteX26" fmla="*/ 2108860 w 5407333"/>
              <a:gd name="connsiteY26" fmla="*/ 5470880 h 5470880"/>
              <a:gd name="connsiteX27" fmla="*/ 1568127 w 5407333"/>
              <a:gd name="connsiteY27" fmla="*/ 5470880 h 5470880"/>
              <a:gd name="connsiteX28" fmla="*/ 1135540 w 5407333"/>
              <a:gd name="connsiteY28" fmla="*/ 5470880 h 5470880"/>
              <a:gd name="connsiteX29" fmla="*/ 540733 w 5407333"/>
              <a:gd name="connsiteY29" fmla="*/ 5470880 h 5470880"/>
              <a:gd name="connsiteX30" fmla="*/ 0 w 5407333"/>
              <a:gd name="connsiteY30" fmla="*/ 5470880 h 5470880"/>
              <a:gd name="connsiteX31" fmla="*/ 0 w 5407333"/>
              <a:gd name="connsiteY31" fmla="*/ 4869083 h 5470880"/>
              <a:gd name="connsiteX32" fmla="*/ 0 w 5407333"/>
              <a:gd name="connsiteY32" fmla="*/ 4267286 h 5470880"/>
              <a:gd name="connsiteX33" fmla="*/ 0 w 5407333"/>
              <a:gd name="connsiteY33" fmla="*/ 3829616 h 5470880"/>
              <a:gd name="connsiteX34" fmla="*/ 0 w 5407333"/>
              <a:gd name="connsiteY34" fmla="*/ 3227819 h 5470880"/>
              <a:gd name="connsiteX35" fmla="*/ 0 w 5407333"/>
              <a:gd name="connsiteY35" fmla="*/ 2571314 h 5470880"/>
              <a:gd name="connsiteX36" fmla="*/ 0 w 5407333"/>
              <a:gd name="connsiteY36" fmla="*/ 2078934 h 5470880"/>
              <a:gd name="connsiteX37" fmla="*/ 0 w 5407333"/>
              <a:gd name="connsiteY37" fmla="*/ 1422429 h 5470880"/>
              <a:gd name="connsiteX38" fmla="*/ 0 w 5407333"/>
              <a:gd name="connsiteY38" fmla="*/ 984758 h 5470880"/>
              <a:gd name="connsiteX39" fmla="*/ 0 w 5407333"/>
              <a:gd name="connsiteY39" fmla="*/ 601797 h 5470880"/>
              <a:gd name="connsiteX40" fmla="*/ 0 w 5407333"/>
              <a:gd name="connsiteY40" fmla="*/ 0 h 54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7333" h="5470880" extrusionOk="0">
                <a:moveTo>
                  <a:pt x="0" y="0"/>
                </a:moveTo>
                <a:cubicBezTo>
                  <a:pt x="138523" y="-32154"/>
                  <a:pt x="336426" y="15640"/>
                  <a:pt x="486660" y="0"/>
                </a:cubicBezTo>
                <a:cubicBezTo>
                  <a:pt x="636894" y="-15640"/>
                  <a:pt x="767493" y="39062"/>
                  <a:pt x="865173" y="0"/>
                </a:cubicBezTo>
                <a:cubicBezTo>
                  <a:pt x="962853" y="-39062"/>
                  <a:pt x="1254118" y="20261"/>
                  <a:pt x="1514053" y="0"/>
                </a:cubicBezTo>
                <a:cubicBezTo>
                  <a:pt x="1773988" y="-20261"/>
                  <a:pt x="1832217" y="2759"/>
                  <a:pt x="2000713" y="0"/>
                </a:cubicBezTo>
                <a:cubicBezTo>
                  <a:pt x="2169209" y="-2759"/>
                  <a:pt x="2358558" y="2898"/>
                  <a:pt x="2487373" y="0"/>
                </a:cubicBezTo>
                <a:cubicBezTo>
                  <a:pt x="2616188" y="-2898"/>
                  <a:pt x="2984246" y="42228"/>
                  <a:pt x="3136253" y="0"/>
                </a:cubicBezTo>
                <a:cubicBezTo>
                  <a:pt x="3288260" y="-42228"/>
                  <a:pt x="3474318" y="47005"/>
                  <a:pt x="3568840" y="0"/>
                </a:cubicBezTo>
                <a:cubicBezTo>
                  <a:pt x="3663362" y="-47005"/>
                  <a:pt x="3946449" y="58474"/>
                  <a:pt x="4217720" y="0"/>
                </a:cubicBezTo>
                <a:cubicBezTo>
                  <a:pt x="4488991" y="-58474"/>
                  <a:pt x="4736300" y="45224"/>
                  <a:pt x="4866600" y="0"/>
                </a:cubicBezTo>
                <a:cubicBezTo>
                  <a:pt x="4996900" y="-45224"/>
                  <a:pt x="5167920" y="31730"/>
                  <a:pt x="5407333" y="0"/>
                </a:cubicBezTo>
                <a:cubicBezTo>
                  <a:pt x="5454159" y="234592"/>
                  <a:pt x="5360077" y="427224"/>
                  <a:pt x="5407333" y="656506"/>
                </a:cubicBezTo>
                <a:cubicBezTo>
                  <a:pt x="5454589" y="885788"/>
                  <a:pt x="5363201" y="1000970"/>
                  <a:pt x="5407333" y="1258302"/>
                </a:cubicBezTo>
                <a:cubicBezTo>
                  <a:pt x="5451465" y="1515634"/>
                  <a:pt x="5378396" y="1544366"/>
                  <a:pt x="5407333" y="1641264"/>
                </a:cubicBezTo>
                <a:cubicBezTo>
                  <a:pt x="5436270" y="1738162"/>
                  <a:pt x="5388471" y="2044882"/>
                  <a:pt x="5407333" y="2188352"/>
                </a:cubicBezTo>
                <a:cubicBezTo>
                  <a:pt x="5426195" y="2331822"/>
                  <a:pt x="5349533" y="2548040"/>
                  <a:pt x="5407333" y="2735440"/>
                </a:cubicBezTo>
                <a:cubicBezTo>
                  <a:pt x="5465133" y="2922840"/>
                  <a:pt x="5391432" y="3018209"/>
                  <a:pt x="5407333" y="3282528"/>
                </a:cubicBezTo>
                <a:cubicBezTo>
                  <a:pt x="5423234" y="3546847"/>
                  <a:pt x="5390832" y="3666112"/>
                  <a:pt x="5407333" y="3884325"/>
                </a:cubicBezTo>
                <a:cubicBezTo>
                  <a:pt x="5423834" y="4102538"/>
                  <a:pt x="5379682" y="4273228"/>
                  <a:pt x="5407333" y="4486122"/>
                </a:cubicBezTo>
                <a:cubicBezTo>
                  <a:pt x="5434984" y="4699016"/>
                  <a:pt x="5399610" y="5086133"/>
                  <a:pt x="5407333" y="5470880"/>
                </a:cubicBezTo>
                <a:cubicBezTo>
                  <a:pt x="5304161" y="5504503"/>
                  <a:pt x="5160686" y="5461316"/>
                  <a:pt x="5028820" y="5470880"/>
                </a:cubicBezTo>
                <a:cubicBezTo>
                  <a:pt x="4896954" y="5480444"/>
                  <a:pt x="4641979" y="5403542"/>
                  <a:pt x="4379940" y="5470880"/>
                </a:cubicBezTo>
                <a:cubicBezTo>
                  <a:pt x="4117901" y="5538218"/>
                  <a:pt x="4075883" y="5462556"/>
                  <a:pt x="3839206" y="5470880"/>
                </a:cubicBezTo>
                <a:cubicBezTo>
                  <a:pt x="3602529" y="5479204"/>
                  <a:pt x="3519912" y="5440419"/>
                  <a:pt x="3406620" y="5470880"/>
                </a:cubicBezTo>
                <a:cubicBezTo>
                  <a:pt x="3293328" y="5501341"/>
                  <a:pt x="3071995" y="5422520"/>
                  <a:pt x="2865886" y="5470880"/>
                </a:cubicBezTo>
                <a:cubicBezTo>
                  <a:pt x="2659777" y="5519240"/>
                  <a:pt x="2653416" y="5462008"/>
                  <a:pt x="2487373" y="5470880"/>
                </a:cubicBezTo>
                <a:cubicBezTo>
                  <a:pt x="2321330" y="5479752"/>
                  <a:pt x="2277932" y="5439482"/>
                  <a:pt x="2108860" y="5470880"/>
                </a:cubicBezTo>
                <a:cubicBezTo>
                  <a:pt x="1939788" y="5502278"/>
                  <a:pt x="1807062" y="5416713"/>
                  <a:pt x="1568127" y="5470880"/>
                </a:cubicBezTo>
                <a:cubicBezTo>
                  <a:pt x="1329192" y="5525047"/>
                  <a:pt x="1246075" y="5435770"/>
                  <a:pt x="1135540" y="5470880"/>
                </a:cubicBezTo>
                <a:cubicBezTo>
                  <a:pt x="1025005" y="5505990"/>
                  <a:pt x="725165" y="5452701"/>
                  <a:pt x="540733" y="5470880"/>
                </a:cubicBezTo>
                <a:cubicBezTo>
                  <a:pt x="356301" y="5489059"/>
                  <a:pt x="193874" y="5450173"/>
                  <a:pt x="0" y="5470880"/>
                </a:cubicBezTo>
                <a:cubicBezTo>
                  <a:pt x="-61632" y="5298182"/>
                  <a:pt x="28972" y="5030570"/>
                  <a:pt x="0" y="4869083"/>
                </a:cubicBezTo>
                <a:cubicBezTo>
                  <a:pt x="-28972" y="4707596"/>
                  <a:pt x="14503" y="4452116"/>
                  <a:pt x="0" y="4267286"/>
                </a:cubicBezTo>
                <a:cubicBezTo>
                  <a:pt x="-14503" y="4082456"/>
                  <a:pt x="28180" y="3970902"/>
                  <a:pt x="0" y="3829616"/>
                </a:cubicBezTo>
                <a:cubicBezTo>
                  <a:pt x="-28180" y="3688330"/>
                  <a:pt x="13623" y="3524204"/>
                  <a:pt x="0" y="3227819"/>
                </a:cubicBezTo>
                <a:cubicBezTo>
                  <a:pt x="-13623" y="2931434"/>
                  <a:pt x="46564" y="2818373"/>
                  <a:pt x="0" y="2571314"/>
                </a:cubicBezTo>
                <a:cubicBezTo>
                  <a:pt x="-46564" y="2324256"/>
                  <a:pt x="18607" y="2268292"/>
                  <a:pt x="0" y="2078934"/>
                </a:cubicBezTo>
                <a:cubicBezTo>
                  <a:pt x="-18607" y="1889576"/>
                  <a:pt x="4877" y="1640341"/>
                  <a:pt x="0" y="1422429"/>
                </a:cubicBezTo>
                <a:cubicBezTo>
                  <a:pt x="-4877" y="1204518"/>
                  <a:pt x="48614" y="1086292"/>
                  <a:pt x="0" y="984758"/>
                </a:cubicBezTo>
                <a:cubicBezTo>
                  <a:pt x="-48614" y="883224"/>
                  <a:pt x="11801" y="792182"/>
                  <a:pt x="0" y="601797"/>
                </a:cubicBezTo>
                <a:cubicBezTo>
                  <a:pt x="-11801" y="411412"/>
                  <a:pt x="5756" y="186049"/>
                  <a:pt x="0" y="0"/>
                </a:cubicBezTo>
                <a:close/>
              </a:path>
            </a:pathLst>
          </a:custGeom>
          <a:noFill/>
          <a:ln w="444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Cannibalization Form</a:t>
            </a:r>
          </a:p>
          <a:p>
            <a:pPr marL="0" indent="0" algn="ctr">
              <a:buNone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Complete a </a:t>
            </a:r>
            <a:r>
              <a:rPr lang="en-US" i="1" dirty="0">
                <a:hlinkClick r:id="rId3"/>
              </a:rPr>
              <a:t>Cannibalization Form</a:t>
            </a:r>
            <a:r>
              <a:rPr lang="en-US" i="1" dirty="0"/>
              <a:t> </a:t>
            </a:r>
            <a:r>
              <a:rPr lang="en-US" dirty="0"/>
              <a:t>for any assets that you wish to remove from inventory but want/need to keep parts from the equipment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Email form with 3-4 pictures of asset to </a:t>
            </a:r>
            <a:r>
              <a:rPr lang="en-US" dirty="0">
                <a:hlinkClick r:id="rId4"/>
              </a:rPr>
              <a:t>property@uada.edu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We will do the rest!</a:t>
            </a:r>
          </a:p>
          <a:p>
            <a:pPr marL="514350" indent="-514350">
              <a:buAutoNum type="arabicPeriod"/>
            </a:pPr>
            <a:endParaRPr lang="en-US" sz="1400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5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8B0437-78BE-5A87-FDEE-EF328B58F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4954" y="286328"/>
            <a:ext cx="4861711" cy="5483851"/>
          </a:xfrm>
          <a:custGeom>
            <a:avLst/>
            <a:gdLst>
              <a:gd name="connsiteX0" fmla="*/ 0 w 4861711"/>
              <a:gd name="connsiteY0" fmla="*/ 0 h 5483851"/>
              <a:gd name="connsiteX1" fmla="*/ 645913 w 4861711"/>
              <a:gd name="connsiteY1" fmla="*/ 0 h 5483851"/>
              <a:gd name="connsiteX2" fmla="*/ 1194592 w 4861711"/>
              <a:gd name="connsiteY2" fmla="*/ 0 h 5483851"/>
              <a:gd name="connsiteX3" fmla="*/ 1986356 w 4861711"/>
              <a:gd name="connsiteY3" fmla="*/ 0 h 5483851"/>
              <a:gd name="connsiteX4" fmla="*/ 2632269 w 4861711"/>
              <a:gd name="connsiteY4" fmla="*/ 0 h 5483851"/>
              <a:gd name="connsiteX5" fmla="*/ 3278182 w 4861711"/>
              <a:gd name="connsiteY5" fmla="*/ 0 h 5483851"/>
              <a:gd name="connsiteX6" fmla="*/ 4069947 w 4861711"/>
              <a:gd name="connsiteY6" fmla="*/ 0 h 5483851"/>
              <a:gd name="connsiteX7" fmla="*/ 4861711 w 4861711"/>
              <a:gd name="connsiteY7" fmla="*/ 0 h 5483851"/>
              <a:gd name="connsiteX8" fmla="*/ 4861711 w 4861711"/>
              <a:gd name="connsiteY8" fmla="*/ 795158 h 5483851"/>
              <a:gd name="connsiteX9" fmla="*/ 4861711 w 4861711"/>
              <a:gd name="connsiteY9" fmla="*/ 1370963 h 5483851"/>
              <a:gd name="connsiteX10" fmla="*/ 4861711 w 4861711"/>
              <a:gd name="connsiteY10" fmla="*/ 1946767 h 5483851"/>
              <a:gd name="connsiteX11" fmla="*/ 4861711 w 4861711"/>
              <a:gd name="connsiteY11" fmla="*/ 2632248 h 5483851"/>
              <a:gd name="connsiteX12" fmla="*/ 4861711 w 4861711"/>
              <a:gd name="connsiteY12" fmla="*/ 3372568 h 5483851"/>
              <a:gd name="connsiteX13" fmla="*/ 4861711 w 4861711"/>
              <a:gd name="connsiteY13" fmla="*/ 3893534 h 5483851"/>
              <a:gd name="connsiteX14" fmla="*/ 4861711 w 4861711"/>
              <a:gd name="connsiteY14" fmla="*/ 4579016 h 5483851"/>
              <a:gd name="connsiteX15" fmla="*/ 4861711 w 4861711"/>
              <a:gd name="connsiteY15" fmla="*/ 5483851 h 5483851"/>
              <a:gd name="connsiteX16" fmla="*/ 4167181 w 4861711"/>
              <a:gd name="connsiteY16" fmla="*/ 5483851 h 5483851"/>
              <a:gd name="connsiteX17" fmla="*/ 3375416 w 4861711"/>
              <a:gd name="connsiteY17" fmla="*/ 5483851 h 5483851"/>
              <a:gd name="connsiteX18" fmla="*/ 2680886 w 4861711"/>
              <a:gd name="connsiteY18" fmla="*/ 5483851 h 5483851"/>
              <a:gd name="connsiteX19" fmla="*/ 2132208 w 4861711"/>
              <a:gd name="connsiteY19" fmla="*/ 5483851 h 5483851"/>
              <a:gd name="connsiteX20" fmla="*/ 1534912 w 4861711"/>
              <a:gd name="connsiteY20" fmla="*/ 5483851 h 5483851"/>
              <a:gd name="connsiteX21" fmla="*/ 743147 w 4861711"/>
              <a:gd name="connsiteY21" fmla="*/ 5483851 h 5483851"/>
              <a:gd name="connsiteX22" fmla="*/ 0 w 4861711"/>
              <a:gd name="connsiteY22" fmla="*/ 5483851 h 5483851"/>
              <a:gd name="connsiteX23" fmla="*/ 0 w 4861711"/>
              <a:gd name="connsiteY23" fmla="*/ 4908047 h 5483851"/>
              <a:gd name="connsiteX24" fmla="*/ 0 w 4861711"/>
              <a:gd name="connsiteY24" fmla="*/ 4277404 h 5483851"/>
              <a:gd name="connsiteX25" fmla="*/ 0 w 4861711"/>
              <a:gd name="connsiteY25" fmla="*/ 3756438 h 5483851"/>
              <a:gd name="connsiteX26" fmla="*/ 0 w 4861711"/>
              <a:gd name="connsiteY26" fmla="*/ 3235472 h 5483851"/>
              <a:gd name="connsiteX27" fmla="*/ 0 w 4861711"/>
              <a:gd name="connsiteY27" fmla="*/ 2495152 h 5483851"/>
              <a:gd name="connsiteX28" fmla="*/ 0 w 4861711"/>
              <a:gd name="connsiteY28" fmla="*/ 1919348 h 5483851"/>
              <a:gd name="connsiteX29" fmla="*/ 0 w 4861711"/>
              <a:gd name="connsiteY29" fmla="*/ 1124189 h 5483851"/>
              <a:gd name="connsiteX30" fmla="*/ 0 w 4861711"/>
              <a:gd name="connsiteY30" fmla="*/ 0 h 548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61711" h="5483851" extrusionOk="0">
                <a:moveTo>
                  <a:pt x="0" y="0"/>
                </a:moveTo>
                <a:cubicBezTo>
                  <a:pt x="161247" y="19078"/>
                  <a:pt x="454779" y="-4383"/>
                  <a:pt x="645913" y="0"/>
                </a:cubicBezTo>
                <a:cubicBezTo>
                  <a:pt x="837047" y="4383"/>
                  <a:pt x="1045404" y="14159"/>
                  <a:pt x="1194592" y="0"/>
                </a:cubicBezTo>
                <a:cubicBezTo>
                  <a:pt x="1343780" y="-14159"/>
                  <a:pt x="1661265" y="-4846"/>
                  <a:pt x="1986356" y="0"/>
                </a:cubicBezTo>
                <a:cubicBezTo>
                  <a:pt x="2311447" y="4846"/>
                  <a:pt x="2314079" y="-47"/>
                  <a:pt x="2632269" y="0"/>
                </a:cubicBezTo>
                <a:cubicBezTo>
                  <a:pt x="2950459" y="47"/>
                  <a:pt x="3139023" y="3658"/>
                  <a:pt x="3278182" y="0"/>
                </a:cubicBezTo>
                <a:cubicBezTo>
                  <a:pt x="3417341" y="-3658"/>
                  <a:pt x="3814044" y="-35485"/>
                  <a:pt x="4069947" y="0"/>
                </a:cubicBezTo>
                <a:cubicBezTo>
                  <a:pt x="4325851" y="35485"/>
                  <a:pt x="4631152" y="16182"/>
                  <a:pt x="4861711" y="0"/>
                </a:cubicBezTo>
                <a:cubicBezTo>
                  <a:pt x="4836632" y="341060"/>
                  <a:pt x="4865319" y="622406"/>
                  <a:pt x="4861711" y="795158"/>
                </a:cubicBezTo>
                <a:cubicBezTo>
                  <a:pt x="4858103" y="967910"/>
                  <a:pt x="4874108" y="1183345"/>
                  <a:pt x="4861711" y="1370963"/>
                </a:cubicBezTo>
                <a:cubicBezTo>
                  <a:pt x="4849314" y="1558582"/>
                  <a:pt x="4838860" y="1730649"/>
                  <a:pt x="4861711" y="1946767"/>
                </a:cubicBezTo>
                <a:cubicBezTo>
                  <a:pt x="4884562" y="2162885"/>
                  <a:pt x="4835229" y="2377124"/>
                  <a:pt x="4861711" y="2632248"/>
                </a:cubicBezTo>
                <a:cubicBezTo>
                  <a:pt x="4888193" y="2887372"/>
                  <a:pt x="4868625" y="3191688"/>
                  <a:pt x="4861711" y="3372568"/>
                </a:cubicBezTo>
                <a:cubicBezTo>
                  <a:pt x="4854797" y="3553448"/>
                  <a:pt x="4875176" y="3743900"/>
                  <a:pt x="4861711" y="3893534"/>
                </a:cubicBezTo>
                <a:cubicBezTo>
                  <a:pt x="4848246" y="4043168"/>
                  <a:pt x="4845705" y="4439505"/>
                  <a:pt x="4861711" y="4579016"/>
                </a:cubicBezTo>
                <a:cubicBezTo>
                  <a:pt x="4877717" y="4718527"/>
                  <a:pt x="4849611" y="5266602"/>
                  <a:pt x="4861711" y="5483851"/>
                </a:cubicBezTo>
                <a:cubicBezTo>
                  <a:pt x="4533714" y="5504616"/>
                  <a:pt x="4363446" y="5457468"/>
                  <a:pt x="4167181" y="5483851"/>
                </a:cubicBezTo>
                <a:cubicBezTo>
                  <a:pt x="3970916" y="5510235"/>
                  <a:pt x="3680538" y="5450732"/>
                  <a:pt x="3375416" y="5483851"/>
                </a:cubicBezTo>
                <a:cubicBezTo>
                  <a:pt x="3070295" y="5516970"/>
                  <a:pt x="2870159" y="5465262"/>
                  <a:pt x="2680886" y="5483851"/>
                </a:cubicBezTo>
                <a:cubicBezTo>
                  <a:pt x="2491613" y="5502441"/>
                  <a:pt x="2280240" y="5475926"/>
                  <a:pt x="2132208" y="5483851"/>
                </a:cubicBezTo>
                <a:cubicBezTo>
                  <a:pt x="1984176" y="5491776"/>
                  <a:pt x="1743129" y="5468739"/>
                  <a:pt x="1534912" y="5483851"/>
                </a:cubicBezTo>
                <a:cubicBezTo>
                  <a:pt x="1326695" y="5498963"/>
                  <a:pt x="1089608" y="5462959"/>
                  <a:pt x="743147" y="5483851"/>
                </a:cubicBezTo>
                <a:cubicBezTo>
                  <a:pt x="396687" y="5504743"/>
                  <a:pt x="222727" y="5470138"/>
                  <a:pt x="0" y="5483851"/>
                </a:cubicBezTo>
                <a:cubicBezTo>
                  <a:pt x="-28731" y="5208687"/>
                  <a:pt x="-21221" y="5087758"/>
                  <a:pt x="0" y="4908047"/>
                </a:cubicBezTo>
                <a:cubicBezTo>
                  <a:pt x="21221" y="4728336"/>
                  <a:pt x="26734" y="4469115"/>
                  <a:pt x="0" y="4277404"/>
                </a:cubicBezTo>
                <a:cubicBezTo>
                  <a:pt x="-26734" y="4085693"/>
                  <a:pt x="-14125" y="3885131"/>
                  <a:pt x="0" y="3756438"/>
                </a:cubicBezTo>
                <a:cubicBezTo>
                  <a:pt x="14125" y="3627745"/>
                  <a:pt x="-10947" y="3384114"/>
                  <a:pt x="0" y="3235472"/>
                </a:cubicBezTo>
                <a:cubicBezTo>
                  <a:pt x="10947" y="3086830"/>
                  <a:pt x="10244" y="2693720"/>
                  <a:pt x="0" y="2495152"/>
                </a:cubicBezTo>
                <a:cubicBezTo>
                  <a:pt x="-10244" y="2296584"/>
                  <a:pt x="-18887" y="2156924"/>
                  <a:pt x="0" y="1919348"/>
                </a:cubicBezTo>
                <a:cubicBezTo>
                  <a:pt x="18887" y="1681772"/>
                  <a:pt x="-31204" y="1426557"/>
                  <a:pt x="0" y="1124189"/>
                </a:cubicBezTo>
                <a:cubicBezTo>
                  <a:pt x="31204" y="821821"/>
                  <a:pt x="43059" y="406527"/>
                  <a:pt x="0" y="0"/>
                </a:cubicBezTo>
                <a:close/>
              </a:path>
            </a:pathLst>
          </a:custGeom>
          <a:noFill/>
          <a:ln w="57150" cmpd="dbl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Steps for Other CPD’s</a:t>
            </a:r>
          </a:p>
          <a:p>
            <a:pPr marL="0" indent="0" algn="ctr">
              <a:buNone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sz="2000" dirty="0"/>
              <a:t>Complete a </a:t>
            </a:r>
            <a:r>
              <a:rPr lang="en-US" sz="2000" dirty="0">
                <a:hlinkClick r:id="rId2"/>
              </a:rPr>
              <a:t>Surplus List</a:t>
            </a:r>
            <a:endParaRPr lang="en-US" sz="2000" dirty="0"/>
          </a:p>
          <a:p>
            <a:pPr marL="914400" lvl="1" indent="-514350"/>
            <a:r>
              <a:rPr lang="en-US" sz="2000" dirty="0"/>
              <a:t>Enter the desired disposal type (metal bin, large item scrap, or e-cycle) in the last column </a:t>
            </a:r>
          </a:p>
          <a:p>
            <a:pPr marL="914400" lvl="1" indent="-514350"/>
            <a:r>
              <a:rPr lang="en-US" sz="2000" dirty="0"/>
              <a:t>9 out of 10 times M&amp;R will require a sale attempt before they will allow us to dispose of large items for scrap metal</a:t>
            </a:r>
          </a:p>
          <a:p>
            <a:pPr marL="400050" lvl="1" indent="0">
              <a:buNone/>
            </a:pP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/>
              <a:t>Email form with 3-4 pictures of asset to </a:t>
            </a:r>
            <a:r>
              <a:rPr lang="en-US" sz="2000" dirty="0">
                <a:hlinkClick r:id="rId3"/>
              </a:rPr>
              <a:t>property@uada.edu</a:t>
            </a:r>
            <a:endParaRPr lang="en-US" sz="2000" dirty="0"/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/>
              <a:t>We will do the rest!</a:t>
            </a:r>
          </a:p>
          <a:p>
            <a:pPr marL="514350" indent="-514350" algn="ctr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A7F55-09F0-F501-E2B1-1241B4B32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5" y="286328"/>
            <a:ext cx="6603363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8B0437-78BE-5A87-FDEE-EF328B58F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338" y="246310"/>
            <a:ext cx="4986045" cy="5831725"/>
          </a:xfrm>
          <a:custGeom>
            <a:avLst/>
            <a:gdLst>
              <a:gd name="connsiteX0" fmla="*/ 0 w 4986045"/>
              <a:gd name="connsiteY0" fmla="*/ 0 h 5831725"/>
              <a:gd name="connsiteX1" fmla="*/ 504145 w 4986045"/>
              <a:gd name="connsiteY1" fmla="*/ 0 h 5831725"/>
              <a:gd name="connsiteX2" fmla="*/ 908568 w 4986045"/>
              <a:gd name="connsiteY2" fmla="*/ 0 h 5831725"/>
              <a:gd name="connsiteX3" fmla="*/ 1562294 w 4986045"/>
              <a:gd name="connsiteY3" fmla="*/ 0 h 5831725"/>
              <a:gd name="connsiteX4" fmla="*/ 2066439 w 4986045"/>
              <a:gd name="connsiteY4" fmla="*/ 0 h 5831725"/>
              <a:gd name="connsiteX5" fmla="*/ 2570583 w 4986045"/>
              <a:gd name="connsiteY5" fmla="*/ 0 h 5831725"/>
              <a:gd name="connsiteX6" fmla="*/ 3224309 w 4986045"/>
              <a:gd name="connsiteY6" fmla="*/ 0 h 5831725"/>
              <a:gd name="connsiteX7" fmla="*/ 3678593 w 4986045"/>
              <a:gd name="connsiteY7" fmla="*/ 0 h 5831725"/>
              <a:gd name="connsiteX8" fmla="*/ 4332319 w 4986045"/>
              <a:gd name="connsiteY8" fmla="*/ 0 h 5831725"/>
              <a:gd name="connsiteX9" fmla="*/ 4986045 w 4986045"/>
              <a:gd name="connsiteY9" fmla="*/ 0 h 5831725"/>
              <a:gd name="connsiteX10" fmla="*/ 4986045 w 4986045"/>
              <a:gd name="connsiteY10" fmla="*/ 583173 h 5831725"/>
              <a:gd name="connsiteX11" fmla="*/ 4986045 w 4986045"/>
              <a:gd name="connsiteY11" fmla="*/ 1166345 h 5831725"/>
              <a:gd name="connsiteX12" fmla="*/ 4986045 w 4986045"/>
              <a:gd name="connsiteY12" fmla="*/ 1807835 h 5831725"/>
              <a:gd name="connsiteX13" fmla="*/ 4986045 w 4986045"/>
              <a:gd name="connsiteY13" fmla="*/ 2216056 h 5831725"/>
              <a:gd name="connsiteX14" fmla="*/ 4986045 w 4986045"/>
              <a:gd name="connsiteY14" fmla="*/ 2799228 h 5831725"/>
              <a:gd name="connsiteX15" fmla="*/ 4986045 w 4986045"/>
              <a:gd name="connsiteY15" fmla="*/ 3382400 h 5831725"/>
              <a:gd name="connsiteX16" fmla="*/ 4986045 w 4986045"/>
              <a:gd name="connsiteY16" fmla="*/ 3965573 h 5831725"/>
              <a:gd name="connsiteX17" fmla="*/ 4986045 w 4986045"/>
              <a:gd name="connsiteY17" fmla="*/ 4607063 h 5831725"/>
              <a:gd name="connsiteX18" fmla="*/ 4986045 w 4986045"/>
              <a:gd name="connsiteY18" fmla="*/ 5248552 h 5831725"/>
              <a:gd name="connsiteX19" fmla="*/ 4986045 w 4986045"/>
              <a:gd name="connsiteY19" fmla="*/ 5831725 h 5831725"/>
              <a:gd name="connsiteX20" fmla="*/ 4581621 w 4986045"/>
              <a:gd name="connsiteY20" fmla="*/ 5831725 h 5831725"/>
              <a:gd name="connsiteX21" fmla="*/ 3927895 w 4986045"/>
              <a:gd name="connsiteY21" fmla="*/ 5831725 h 5831725"/>
              <a:gd name="connsiteX22" fmla="*/ 3373890 w 4986045"/>
              <a:gd name="connsiteY22" fmla="*/ 5831725 h 5831725"/>
              <a:gd name="connsiteX23" fmla="*/ 2919606 w 4986045"/>
              <a:gd name="connsiteY23" fmla="*/ 5831725 h 5831725"/>
              <a:gd name="connsiteX24" fmla="*/ 2365601 w 4986045"/>
              <a:gd name="connsiteY24" fmla="*/ 5831725 h 5831725"/>
              <a:gd name="connsiteX25" fmla="*/ 1961178 w 4986045"/>
              <a:gd name="connsiteY25" fmla="*/ 5831725 h 5831725"/>
              <a:gd name="connsiteX26" fmla="*/ 1556754 w 4986045"/>
              <a:gd name="connsiteY26" fmla="*/ 5831725 h 5831725"/>
              <a:gd name="connsiteX27" fmla="*/ 1002749 w 4986045"/>
              <a:gd name="connsiteY27" fmla="*/ 5831725 h 5831725"/>
              <a:gd name="connsiteX28" fmla="*/ 548465 w 4986045"/>
              <a:gd name="connsiteY28" fmla="*/ 5831725 h 5831725"/>
              <a:gd name="connsiteX29" fmla="*/ 0 w 4986045"/>
              <a:gd name="connsiteY29" fmla="*/ 5831725 h 5831725"/>
              <a:gd name="connsiteX30" fmla="*/ 0 w 4986045"/>
              <a:gd name="connsiteY30" fmla="*/ 5365187 h 5831725"/>
              <a:gd name="connsiteX31" fmla="*/ 0 w 4986045"/>
              <a:gd name="connsiteY31" fmla="*/ 4956966 h 5831725"/>
              <a:gd name="connsiteX32" fmla="*/ 0 w 4986045"/>
              <a:gd name="connsiteY32" fmla="*/ 4315477 h 5831725"/>
              <a:gd name="connsiteX33" fmla="*/ 0 w 4986045"/>
              <a:gd name="connsiteY33" fmla="*/ 3848938 h 5831725"/>
              <a:gd name="connsiteX34" fmla="*/ 0 w 4986045"/>
              <a:gd name="connsiteY34" fmla="*/ 3207449 h 5831725"/>
              <a:gd name="connsiteX35" fmla="*/ 0 w 4986045"/>
              <a:gd name="connsiteY35" fmla="*/ 2507642 h 5831725"/>
              <a:gd name="connsiteX36" fmla="*/ 0 w 4986045"/>
              <a:gd name="connsiteY36" fmla="*/ 1982786 h 5831725"/>
              <a:gd name="connsiteX37" fmla="*/ 0 w 4986045"/>
              <a:gd name="connsiteY37" fmla="*/ 1282979 h 5831725"/>
              <a:gd name="connsiteX38" fmla="*/ 0 w 4986045"/>
              <a:gd name="connsiteY38" fmla="*/ 816442 h 5831725"/>
              <a:gd name="connsiteX39" fmla="*/ 0 w 4986045"/>
              <a:gd name="connsiteY39" fmla="*/ 0 h 583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86045" h="5831725" extrusionOk="0">
                <a:moveTo>
                  <a:pt x="0" y="0"/>
                </a:moveTo>
                <a:cubicBezTo>
                  <a:pt x="233594" y="-50253"/>
                  <a:pt x="281935" y="27120"/>
                  <a:pt x="504145" y="0"/>
                </a:cubicBezTo>
                <a:cubicBezTo>
                  <a:pt x="726356" y="-27120"/>
                  <a:pt x="818570" y="43140"/>
                  <a:pt x="908568" y="0"/>
                </a:cubicBezTo>
                <a:cubicBezTo>
                  <a:pt x="998566" y="-43140"/>
                  <a:pt x="1243597" y="4409"/>
                  <a:pt x="1562294" y="0"/>
                </a:cubicBezTo>
                <a:cubicBezTo>
                  <a:pt x="1880991" y="-4409"/>
                  <a:pt x="1884574" y="42271"/>
                  <a:pt x="2066439" y="0"/>
                </a:cubicBezTo>
                <a:cubicBezTo>
                  <a:pt x="2248305" y="-42271"/>
                  <a:pt x="2343948" y="12648"/>
                  <a:pt x="2570583" y="0"/>
                </a:cubicBezTo>
                <a:cubicBezTo>
                  <a:pt x="2797218" y="-12648"/>
                  <a:pt x="3056071" y="65567"/>
                  <a:pt x="3224309" y="0"/>
                </a:cubicBezTo>
                <a:cubicBezTo>
                  <a:pt x="3392547" y="-65567"/>
                  <a:pt x="3460434" y="25601"/>
                  <a:pt x="3678593" y="0"/>
                </a:cubicBezTo>
                <a:cubicBezTo>
                  <a:pt x="3896752" y="-25601"/>
                  <a:pt x="4072127" y="15849"/>
                  <a:pt x="4332319" y="0"/>
                </a:cubicBezTo>
                <a:cubicBezTo>
                  <a:pt x="4592511" y="-15849"/>
                  <a:pt x="4835935" y="15689"/>
                  <a:pt x="4986045" y="0"/>
                </a:cubicBezTo>
                <a:cubicBezTo>
                  <a:pt x="4989083" y="234736"/>
                  <a:pt x="4982115" y="396572"/>
                  <a:pt x="4986045" y="583173"/>
                </a:cubicBezTo>
                <a:cubicBezTo>
                  <a:pt x="4989975" y="769774"/>
                  <a:pt x="4972437" y="1019273"/>
                  <a:pt x="4986045" y="1166345"/>
                </a:cubicBezTo>
                <a:cubicBezTo>
                  <a:pt x="4999653" y="1313417"/>
                  <a:pt x="4970180" y="1653732"/>
                  <a:pt x="4986045" y="1807835"/>
                </a:cubicBezTo>
                <a:cubicBezTo>
                  <a:pt x="5001910" y="1961938"/>
                  <a:pt x="4972053" y="2016660"/>
                  <a:pt x="4986045" y="2216056"/>
                </a:cubicBezTo>
                <a:cubicBezTo>
                  <a:pt x="5000037" y="2415452"/>
                  <a:pt x="4958791" y="2585500"/>
                  <a:pt x="4986045" y="2799228"/>
                </a:cubicBezTo>
                <a:cubicBezTo>
                  <a:pt x="5013299" y="3012956"/>
                  <a:pt x="4984908" y="3256971"/>
                  <a:pt x="4986045" y="3382400"/>
                </a:cubicBezTo>
                <a:cubicBezTo>
                  <a:pt x="4987182" y="3507829"/>
                  <a:pt x="4938582" y="3730181"/>
                  <a:pt x="4986045" y="3965573"/>
                </a:cubicBezTo>
                <a:cubicBezTo>
                  <a:pt x="5033508" y="4200965"/>
                  <a:pt x="4985376" y="4386049"/>
                  <a:pt x="4986045" y="4607063"/>
                </a:cubicBezTo>
                <a:cubicBezTo>
                  <a:pt x="4986714" y="4828077"/>
                  <a:pt x="4985602" y="4938878"/>
                  <a:pt x="4986045" y="5248552"/>
                </a:cubicBezTo>
                <a:cubicBezTo>
                  <a:pt x="4986488" y="5558226"/>
                  <a:pt x="4923935" y="5549613"/>
                  <a:pt x="4986045" y="5831725"/>
                </a:cubicBezTo>
                <a:cubicBezTo>
                  <a:pt x="4882297" y="5861427"/>
                  <a:pt x="4745062" y="5825810"/>
                  <a:pt x="4581621" y="5831725"/>
                </a:cubicBezTo>
                <a:cubicBezTo>
                  <a:pt x="4418180" y="5837640"/>
                  <a:pt x="4112701" y="5755664"/>
                  <a:pt x="3927895" y="5831725"/>
                </a:cubicBezTo>
                <a:cubicBezTo>
                  <a:pt x="3743089" y="5907786"/>
                  <a:pt x="3580963" y="5826480"/>
                  <a:pt x="3373890" y="5831725"/>
                </a:cubicBezTo>
                <a:cubicBezTo>
                  <a:pt x="3166817" y="5836970"/>
                  <a:pt x="3013472" y="5809213"/>
                  <a:pt x="2919606" y="5831725"/>
                </a:cubicBezTo>
                <a:cubicBezTo>
                  <a:pt x="2825740" y="5854237"/>
                  <a:pt x="2496685" y="5821593"/>
                  <a:pt x="2365601" y="5831725"/>
                </a:cubicBezTo>
                <a:cubicBezTo>
                  <a:pt x="2234518" y="5841857"/>
                  <a:pt x="2157543" y="5811843"/>
                  <a:pt x="1961178" y="5831725"/>
                </a:cubicBezTo>
                <a:cubicBezTo>
                  <a:pt x="1764813" y="5851607"/>
                  <a:pt x="1697382" y="5809585"/>
                  <a:pt x="1556754" y="5831725"/>
                </a:cubicBezTo>
                <a:cubicBezTo>
                  <a:pt x="1416126" y="5853865"/>
                  <a:pt x="1216032" y="5769459"/>
                  <a:pt x="1002749" y="5831725"/>
                </a:cubicBezTo>
                <a:cubicBezTo>
                  <a:pt x="789466" y="5893991"/>
                  <a:pt x="663019" y="5822666"/>
                  <a:pt x="548465" y="5831725"/>
                </a:cubicBezTo>
                <a:cubicBezTo>
                  <a:pt x="433911" y="5840784"/>
                  <a:pt x="141925" y="5772021"/>
                  <a:pt x="0" y="5831725"/>
                </a:cubicBezTo>
                <a:cubicBezTo>
                  <a:pt x="-19773" y="5673747"/>
                  <a:pt x="35052" y="5511208"/>
                  <a:pt x="0" y="5365187"/>
                </a:cubicBezTo>
                <a:cubicBezTo>
                  <a:pt x="-35052" y="5219166"/>
                  <a:pt x="9664" y="5075690"/>
                  <a:pt x="0" y="4956966"/>
                </a:cubicBezTo>
                <a:cubicBezTo>
                  <a:pt x="-9664" y="4838242"/>
                  <a:pt x="63111" y="4604406"/>
                  <a:pt x="0" y="4315477"/>
                </a:cubicBezTo>
                <a:cubicBezTo>
                  <a:pt x="-63111" y="4026548"/>
                  <a:pt x="13610" y="4021848"/>
                  <a:pt x="0" y="3848938"/>
                </a:cubicBezTo>
                <a:cubicBezTo>
                  <a:pt x="-13610" y="3676028"/>
                  <a:pt x="47239" y="3525594"/>
                  <a:pt x="0" y="3207449"/>
                </a:cubicBezTo>
                <a:cubicBezTo>
                  <a:pt x="-47239" y="2889304"/>
                  <a:pt x="3214" y="2744430"/>
                  <a:pt x="0" y="2507642"/>
                </a:cubicBezTo>
                <a:cubicBezTo>
                  <a:pt x="-3214" y="2270854"/>
                  <a:pt x="59274" y="2182824"/>
                  <a:pt x="0" y="1982786"/>
                </a:cubicBezTo>
                <a:cubicBezTo>
                  <a:pt x="-59274" y="1782748"/>
                  <a:pt x="57852" y="1580627"/>
                  <a:pt x="0" y="1282979"/>
                </a:cubicBezTo>
                <a:cubicBezTo>
                  <a:pt x="-57852" y="985331"/>
                  <a:pt x="7801" y="981847"/>
                  <a:pt x="0" y="816442"/>
                </a:cubicBezTo>
                <a:cubicBezTo>
                  <a:pt x="-7801" y="651037"/>
                  <a:pt x="46041" y="230176"/>
                  <a:pt x="0" y="0"/>
                </a:cubicBezTo>
                <a:close/>
              </a:path>
            </a:pathLst>
          </a:custGeom>
          <a:ln w="28575">
            <a:solidFill>
              <a:srgbClr val="C00000">
                <a:alpha val="91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Steps for Surplus</a:t>
            </a:r>
          </a:p>
          <a:p>
            <a:pPr marL="0" indent="0">
              <a:buNone/>
            </a:pPr>
            <a:endParaRPr lang="en-US" sz="1100" dirty="0"/>
          </a:p>
          <a:p>
            <a:pPr marL="514350" indent="-514350">
              <a:buAutoNum type="arabicPeriod"/>
            </a:pPr>
            <a:r>
              <a:rPr lang="en-US" sz="2400" dirty="0"/>
              <a:t>Complete a </a:t>
            </a:r>
            <a:r>
              <a:rPr lang="en-US" sz="2400" dirty="0">
                <a:hlinkClick r:id="rId2"/>
              </a:rPr>
              <a:t>list of items to surplus</a:t>
            </a:r>
            <a:r>
              <a:rPr lang="en-US" sz="2400" dirty="0"/>
              <a:t>-use </a:t>
            </a:r>
            <a:r>
              <a:rPr lang="en-US" sz="2400" dirty="0" err="1"/>
              <a:t>WorkDay</a:t>
            </a:r>
            <a:r>
              <a:rPr lang="en-US" sz="2400" dirty="0"/>
              <a:t> to fill in the necessary information on the forms</a:t>
            </a:r>
          </a:p>
          <a:p>
            <a:pPr lvl="1"/>
            <a:r>
              <a:rPr lang="en-US" sz="2000" dirty="0"/>
              <a:t>All UADA assets (tagged or untagged) must go through the surplus process! </a:t>
            </a:r>
          </a:p>
          <a:p>
            <a:pPr lvl="1"/>
            <a:r>
              <a:rPr lang="en-US" sz="2000" dirty="0"/>
              <a:t>Examples: Computers, Equipment</a:t>
            </a:r>
          </a:p>
          <a:p>
            <a:pPr lvl="1"/>
            <a:r>
              <a:rPr lang="en-US" sz="2000" dirty="0"/>
              <a:t>Ask us before you do anything with tagged or untagged items.</a:t>
            </a:r>
          </a:p>
          <a:p>
            <a:pPr marL="514350" indent="-514350">
              <a:buAutoNum type="arabicPeriod"/>
            </a:pPr>
            <a:endParaRPr lang="en-US" sz="1400" dirty="0"/>
          </a:p>
          <a:p>
            <a:pPr marL="514350" indent="-514350">
              <a:buAutoNum type="arabicPeriod"/>
            </a:pPr>
            <a:r>
              <a:rPr lang="en-US" sz="2400" dirty="0"/>
              <a:t>Email form with 3-4 pictures of asset to </a:t>
            </a:r>
            <a:r>
              <a:rPr lang="en-US" sz="2400" dirty="0">
                <a:hlinkClick r:id="rId3"/>
              </a:rPr>
              <a:t>property@uada.edu</a:t>
            </a:r>
            <a:r>
              <a:rPr lang="en-US" sz="2400" dirty="0"/>
              <a:t> </a:t>
            </a:r>
          </a:p>
          <a:p>
            <a:pPr marL="514350" indent="-514350">
              <a:buAutoNum type="arabicPeriod"/>
            </a:pPr>
            <a:endParaRPr lang="en-US" sz="1400" dirty="0"/>
          </a:p>
          <a:p>
            <a:pPr marL="514350" indent="-514350">
              <a:buAutoNum type="arabicPeriod"/>
            </a:pPr>
            <a:r>
              <a:rPr lang="en-US" sz="2400" dirty="0"/>
              <a:t>We will do the rest!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23B0B-5937-69EA-F2E2-E4003071E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" y="355599"/>
            <a:ext cx="6771992" cy="5613148"/>
          </a:xfrm>
        </p:spPr>
      </p:pic>
    </p:spTree>
    <p:extLst>
      <p:ext uri="{BB962C8B-B14F-4D97-AF65-F5344CB8AC3E}">
        <p14:creationId xmlns:p14="http://schemas.microsoft.com/office/powerpoint/2010/main" val="338696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CBDAC6-5F65-7592-6BE2-31EBE20FA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88" t="8046" r="9773"/>
          <a:stretch/>
        </p:blipFill>
        <p:spPr>
          <a:xfrm>
            <a:off x="4655128" y="274639"/>
            <a:ext cx="7361382" cy="58767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5F5C-E790-3A59-9A3E-0B0F8C85E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984" y="413657"/>
            <a:ext cx="4166588" cy="5595257"/>
          </a:xfrm>
          <a:custGeom>
            <a:avLst/>
            <a:gdLst>
              <a:gd name="connsiteX0" fmla="*/ 0 w 4166588"/>
              <a:gd name="connsiteY0" fmla="*/ 0 h 5595257"/>
              <a:gd name="connsiteX1" fmla="*/ 553561 w 4166588"/>
              <a:gd name="connsiteY1" fmla="*/ 0 h 5595257"/>
              <a:gd name="connsiteX2" fmla="*/ 1023790 w 4166588"/>
              <a:gd name="connsiteY2" fmla="*/ 0 h 5595257"/>
              <a:gd name="connsiteX3" fmla="*/ 1702349 w 4166588"/>
              <a:gd name="connsiteY3" fmla="*/ 0 h 5595257"/>
              <a:gd name="connsiteX4" fmla="*/ 2255910 w 4166588"/>
              <a:gd name="connsiteY4" fmla="*/ 0 h 5595257"/>
              <a:gd name="connsiteX5" fmla="*/ 2809471 w 4166588"/>
              <a:gd name="connsiteY5" fmla="*/ 0 h 5595257"/>
              <a:gd name="connsiteX6" fmla="*/ 3488029 w 4166588"/>
              <a:gd name="connsiteY6" fmla="*/ 0 h 5595257"/>
              <a:gd name="connsiteX7" fmla="*/ 4166588 w 4166588"/>
              <a:gd name="connsiteY7" fmla="*/ 0 h 5595257"/>
              <a:gd name="connsiteX8" fmla="*/ 4166588 w 4166588"/>
              <a:gd name="connsiteY8" fmla="*/ 671431 h 5595257"/>
              <a:gd name="connsiteX9" fmla="*/ 4166588 w 4166588"/>
              <a:gd name="connsiteY9" fmla="*/ 1119051 h 5595257"/>
              <a:gd name="connsiteX10" fmla="*/ 4166588 w 4166588"/>
              <a:gd name="connsiteY10" fmla="*/ 1566672 h 5595257"/>
              <a:gd name="connsiteX11" fmla="*/ 4166588 w 4166588"/>
              <a:gd name="connsiteY11" fmla="*/ 2126198 h 5595257"/>
              <a:gd name="connsiteX12" fmla="*/ 4166588 w 4166588"/>
              <a:gd name="connsiteY12" fmla="*/ 2741676 h 5595257"/>
              <a:gd name="connsiteX13" fmla="*/ 4166588 w 4166588"/>
              <a:gd name="connsiteY13" fmla="*/ 3133344 h 5595257"/>
              <a:gd name="connsiteX14" fmla="*/ 4166588 w 4166588"/>
              <a:gd name="connsiteY14" fmla="*/ 3692870 h 5595257"/>
              <a:gd name="connsiteX15" fmla="*/ 4166588 w 4166588"/>
              <a:gd name="connsiteY15" fmla="*/ 4252395 h 5595257"/>
              <a:gd name="connsiteX16" fmla="*/ 4166588 w 4166588"/>
              <a:gd name="connsiteY16" fmla="*/ 4811921 h 5595257"/>
              <a:gd name="connsiteX17" fmla="*/ 4166588 w 4166588"/>
              <a:gd name="connsiteY17" fmla="*/ 5595257 h 5595257"/>
              <a:gd name="connsiteX18" fmla="*/ 3529695 w 4166588"/>
              <a:gd name="connsiteY18" fmla="*/ 5595257 h 5595257"/>
              <a:gd name="connsiteX19" fmla="*/ 3059466 w 4166588"/>
              <a:gd name="connsiteY19" fmla="*/ 5595257 h 5595257"/>
              <a:gd name="connsiteX20" fmla="*/ 2547571 w 4166588"/>
              <a:gd name="connsiteY20" fmla="*/ 5595257 h 5595257"/>
              <a:gd name="connsiteX21" fmla="*/ 1869012 w 4166588"/>
              <a:gd name="connsiteY21" fmla="*/ 5595257 h 5595257"/>
              <a:gd name="connsiteX22" fmla="*/ 1273785 w 4166588"/>
              <a:gd name="connsiteY22" fmla="*/ 5595257 h 5595257"/>
              <a:gd name="connsiteX23" fmla="*/ 761890 w 4166588"/>
              <a:gd name="connsiteY23" fmla="*/ 5595257 h 5595257"/>
              <a:gd name="connsiteX24" fmla="*/ 0 w 4166588"/>
              <a:gd name="connsiteY24" fmla="*/ 5595257 h 5595257"/>
              <a:gd name="connsiteX25" fmla="*/ 0 w 4166588"/>
              <a:gd name="connsiteY25" fmla="*/ 5203589 h 5595257"/>
              <a:gd name="connsiteX26" fmla="*/ 0 w 4166588"/>
              <a:gd name="connsiteY26" fmla="*/ 4811921 h 5595257"/>
              <a:gd name="connsiteX27" fmla="*/ 0 w 4166588"/>
              <a:gd name="connsiteY27" fmla="*/ 4196443 h 5595257"/>
              <a:gd name="connsiteX28" fmla="*/ 0 w 4166588"/>
              <a:gd name="connsiteY28" fmla="*/ 3748822 h 5595257"/>
              <a:gd name="connsiteX29" fmla="*/ 0 w 4166588"/>
              <a:gd name="connsiteY29" fmla="*/ 3077391 h 5595257"/>
              <a:gd name="connsiteX30" fmla="*/ 0 w 4166588"/>
              <a:gd name="connsiteY30" fmla="*/ 2573818 h 5595257"/>
              <a:gd name="connsiteX31" fmla="*/ 0 w 4166588"/>
              <a:gd name="connsiteY31" fmla="*/ 2182150 h 5595257"/>
              <a:gd name="connsiteX32" fmla="*/ 0 w 4166588"/>
              <a:gd name="connsiteY32" fmla="*/ 1566672 h 5595257"/>
              <a:gd name="connsiteX33" fmla="*/ 0 w 4166588"/>
              <a:gd name="connsiteY33" fmla="*/ 1119051 h 5595257"/>
              <a:gd name="connsiteX34" fmla="*/ 0 w 4166588"/>
              <a:gd name="connsiteY34" fmla="*/ 503573 h 5595257"/>
              <a:gd name="connsiteX35" fmla="*/ 0 w 4166588"/>
              <a:gd name="connsiteY35" fmla="*/ 0 h 559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66588" h="5595257" extrusionOk="0">
                <a:moveTo>
                  <a:pt x="0" y="0"/>
                </a:moveTo>
                <a:cubicBezTo>
                  <a:pt x="180706" y="-2238"/>
                  <a:pt x="277464" y="15891"/>
                  <a:pt x="553561" y="0"/>
                </a:cubicBezTo>
                <a:cubicBezTo>
                  <a:pt x="829658" y="-15891"/>
                  <a:pt x="921795" y="49829"/>
                  <a:pt x="1023790" y="0"/>
                </a:cubicBezTo>
                <a:cubicBezTo>
                  <a:pt x="1125785" y="-49829"/>
                  <a:pt x="1445414" y="21175"/>
                  <a:pt x="1702349" y="0"/>
                </a:cubicBezTo>
                <a:cubicBezTo>
                  <a:pt x="1959284" y="-21175"/>
                  <a:pt x="1993032" y="61442"/>
                  <a:pt x="2255910" y="0"/>
                </a:cubicBezTo>
                <a:cubicBezTo>
                  <a:pt x="2518788" y="-61442"/>
                  <a:pt x="2584016" y="32634"/>
                  <a:pt x="2809471" y="0"/>
                </a:cubicBezTo>
                <a:cubicBezTo>
                  <a:pt x="3034926" y="-32634"/>
                  <a:pt x="3152380" y="11698"/>
                  <a:pt x="3488029" y="0"/>
                </a:cubicBezTo>
                <a:cubicBezTo>
                  <a:pt x="3823678" y="-11698"/>
                  <a:pt x="4012397" y="36042"/>
                  <a:pt x="4166588" y="0"/>
                </a:cubicBezTo>
                <a:cubicBezTo>
                  <a:pt x="4193063" y="184104"/>
                  <a:pt x="4115515" y="385674"/>
                  <a:pt x="4166588" y="671431"/>
                </a:cubicBezTo>
                <a:cubicBezTo>
                  <a:pt x="4217661" y="957188"/>
                  <a:pt x="4134478" y="978631"/>
                  <a:pt x="4166588" y="1119051"/>
                </a:cubicBezTo>
                <a:cubicBezTo>
                  <a:pt x="4198698" y="1259471"/>
                  <a:pt x="4158559" y="1468406"/>
                  <a:pt x="4166588" y="1566672"/>
                </a:cubicBezTo>
                <a:cubicBezTo>
                  <a:pt x="4174617" y="1664938"/>
                  <a:pt x="4152438" y="1949347"/>
                  <a:pt x="4166588" y="2126198"/>
                </a:cubicBezTo>
                <a:cubicBezTo>
                  <a:pt x="4180738" y="2303049"/>
                  <a:pt x="4160751" y="2448627"/>
                  <a:pt x="4166588" y="2741676"/>
                </a:cubicBezTo>
                <a:cubicBezTo>
                  <a:pt x="4172425" y="3034725"/>
                  <a:pt x="4124508" y="2959034"/>
                  <a:pt x="4166588" y="3133344"/>
                </a:cubicBezTo>
                <a:cubicBezTo>
                  <a:pt x="4208668" y="3307654"/>
                  <a:pt x="4123011" y="3541701"/>
                  <a:pt x="4166588" y="3692870"/>
                </a:cubicBezTo>
                <a:cubicBezTo>
                  <a:pt x="4210165" y="3844039"/>
                  <a:pt x="4152712" y="3973495"/>
                  <a:pt x="4166588" y="4252395"/>
                </a:cubicBezTo>
                <a:cubicBezTo>
                  <a:pt x="4180464" y="4531296"/>
                  <a:pt x="4159435" y="4683926"/>
                  <a:pt x="4166588" y="4811921"/>
                </a:cubicBezTo>
                <a:cubicBezTo>
                  <a:pt x="4173741" y="4939916"/>
                  <a:pt x="4075909" y="5338559"/>
                  <a:pt x="4166588" y="5595257"/>
                </a:cubicBezTo>
                <a:cubicBezTo>
                  <a:pt x="4001098" y="5627500"/>
                  <a:pt x="3817214" y="5565240"/>
                  <a:pt x="3529695" y="5595257"/>
                </a:cubicBezTo>
                <a:cubicBezTo>
                  <a:pt x="3242176" y="5625274"/>
                  <a:pt x="3266634" y="5566709"/>
                  <a:pt x="3059466" y="5595257"/>
                </a:cubicBezTo>
                <a:cubicBezTo>
                  <a:pt x="2852298" y="5623805"/>
                  <a:pt x="2720263" y="5552960"/>
                  <a:pt x="2547571" y="5595257"/>
                </a:cubicBezTo>
                <a:cubicBezTo>
                  <a:pt x="2374879" y="5637554"/>
                  <a:pt x="2011004" y="5556163"/>
                  <a:pt x="1869012" y="5595257"/>
                </a:cubicBezTo>
                <a:cubicBezTo>
                  <a:pt x="1727020" y="5634351"/>
                  <a:pt x="1525169" y="5580691"/>
                  <a:pt x="1273785" y="5595257"/>
                </a:cubicBezTo>
                <a:cubicBezTo>
                  <a:pt x="1022401" y="5609823"/>
                  <a:pt x="896049" y="5553258"/>
                  <a:pt x="761890" y="5595257"/>
                </a:cubicBezTo>
                <a:cubicBezTo>
                  <a:pt x="627731" y="5637256"/>
                  <a:pt x="245757" y="5563658"/>
                  <a:pt x="0" y="5595257"/>
                </a:cubicBezTo>
                <a:cubicBezTo>
                  <a:pt x="-8155" y="5434255"/>
                  <a:pt x="5257" y="5372357"/>
                  <a:pt x="0" y="5203589"/>
                </a:cubicBezTo>
                <a:cubicBezTo>
                  <a:pt x="-5257" y="5034821"/>
                  <a:pt x="11318" y="4903956"/>
                  <a:pt x="0" y="4811921"/>
                </a:cubicBezTo>
                <a:cubicBezTo>
                  <a:pt x="-11318" y="4719886"/>
                  <a:pt x="24235" y="4498886"/>
                  <a:pt x="0" y="4196443"/>
                </a:cubicBezTo>
                <a:cubicBezTo>
                  <a:pt x="-24235" y="3894000"/>
                  <a:pt x="36479" y="3841066"/>
                  <a:pt x="0" y="3748822"/>
                </a:cubicBezTo>
                <a:cubicBezTo>
                  <a:pt x="-36479" y="3656578"/>
                  <a:pt x="4004" y="3213061"/>
                  <a:pt x="0" y="3077391"/>
                </a:cubicBezTo>
                <a:cubicBezTo>
                  <a:pt x="-4004" y="2941721"/>
                  <a:pt x="2084" y="2729254"/>
                  <a:pt x="0" y="2573818"/>
                </a:cubicBezTo>
                <a:cubicBezTo>
                  <a:pt x="-2084" y="2418382"/>
                  <a:pt x="46104" y="2314471"/>
                  <a:pt x="0" y="2182150"/>
                </a:cubicBezTo>
                <a:cubicBezTo>
                  <a:pt x="-46104" y="2049829"/>
                  <a:pt x="39544" y="1872399"/>
                  <a:pt x="0" y="1566672"/>
                </a:cubicBezTo>
                <a:cubicBezTo>
                  <a:pt x="-39544" y="1260945"/>
                  <a:pt x="34880" y="1245353"/>
                  <a:pt x="0" y="1119051"/>
                </a:cubicBezTo>
                <a:cubicBezTo>
                  <a:pt x="-34880" y="992749"/>
                  <a:pt x="3832" y="714022"/>
                  <a:pt x="0" y="503573"/>
                </a:cubicBezTo>
                <a:cubicBezTo>
                  <a:pt x="-3832" y="293124"/>
                  <a:pt x="7765" y="118538"/>
                  <a:pt x="0" y="0"/>
                </a:cubicBezTo>
                <a:close/>
              </a:path>
            </a:pathLst>
          </a:custGeom>
          <a:ln w="34925" cmpd="thickThin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Property Accounting Forms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r>
              <a:rPr lang="en-US" dirty="0"/>
              <a:t>All property accounting forms are now fillable PDF’s.</a:t>
            </a:r>
          </a:p>
          <a:p>
            <a:r>
              <a:rPr lang="en-US" dirty="0"/>
              <a:t>Forms are located on the AAES Business Office Website under the property accounting tab.</a:t>
            </a:r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400" dirty="0">
                <a:hlinkClick r:id="rId4"/>
              </a:rPr>
              <a:t>https://aaesbusinessoffice.uada.edu/property-accounting/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8B0437-78BE-5A87-FDEE-EF328B58F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476" y="289712"/>
            <a:ext cx="5118538" cy="5751860"/>
          </a:xfrm>
          <a:custGeom>
            <a:avLst/>
            <a:gdLst>
              <a:gd name="connsiteX0" fmla="*/ 0 w 5118538"/>
              <a:gd name="connsiteY0" fmla="*/ 0 h 5751860"/>
              <a:gd name="connsiteX1" fmla="*/ 517541 w 5118538"/>
              <a:gd name="connsiteY1" fmla="*/ 0 h 5751860"/>
              <a:gd name="connsiteX2" fmla="*/ 932711 w 5118538"/>
              <a:gd name="connsiteY2" fmla="*/ 0 h 5751860"/>
              <a:gd name="connsiteX3" fmla="*/ 1603809 w 5118538"/>
              <a:gd name="connsiteY3" fmla="*/ 0 h 5751860"/>
              <a:gd name="connsiteX4" fmla="*/ 2121350 w 5118538"/>
              <a:gd name="connsiteY4" fmla="*/ 0 h 5751860"/>
              <a:gd name="connsiteX5" fmla="*/ 2638891 w 5118538"/>
              <a:gd name="connsiteY5" fmla="*/ 0 h 5751860"/>
              <a:gd name="connsiteX6" fmla="*/ 3309988 w 5118538"/>
              <a:gd name="connsiteY6" fmla="*/ 0 h 5751860"/>
              <a:gd name="connsiteX7" fmla="*/ 3776344 w 5118538"/>
              <a:gd name="connsiteY7" fmla="*/ 0 h 5751860"/>
              <a:gd name="connsiteX8" fmla="*/ 4447441 w 5118538"/>
              <a:gd name="connsiteY8" fmla="*/ 0 h 5751860"/>
              <a:gd name="connsiteX9" fmla="*/ 5118538 w 5118538"/>
              <a:gd name="connsiteY9" fmla="*/ 0 h 5751860"/>
              <a:gd name="connsiteX10" fmla="*/ 5118538 w 5118538"/>
              <a:gd name="connsiteY10" fmla="*/ 575186 h 5751860"/>
              <a:gd name="connsiteX11" fmla="*/ 5118538 w 5118538"/>
              <a:gd name="connsiteY11" fmla="*/ 1150372 h 5751860"/>
              <a:gd name="connsiteX12" fmla="*/ 5118538 w 5118538"/>
              <a:gd name="connsiteY12" fmla="*/ 1783077 h 5751860"/>
              <a:gd name="connsiteX13" fmla="*/ 5118538 w 5118538"/>
              <a:gd name="connsiteY13" fmla="*/ 2185707 h 5751860"/>
              <a:gd name="connsiteX14" fmla="*/ 5118538 w 5118538"/>
              <a:gd name="connsiteY14" fmla="*/ 2760893 h 5751860"/>
              <a:gd name="connsiteX15" fmla="*/ 5118538 w 5118538"/>
              <a:gd name="connsiteY15" fmla="*/ 3336079 h 5751860"/>
              <a:gd name="connsiteX16" fmla="*/ 5118538 w 5118538"/>
              <a:gd name="connsiteY16" fmla="*/ 3911265 h 5751860"/>
              <a:gd name="connsiteX17" fmla="*/ 5118538 w 5118538"/>
              <a:gd name="connsiteY17" fmla="*/ 4543969 h 5751860"/>
              <a:gd name="connsiteX18" fmla="*/ 5118538 w 5118538"/>
              <a:gd name="connsiteY18" fmla="*/ 5176674 h 5751860"/>
              <a:gd name="connsiteX19" fmla="*/ 5118538 w 5118538"/>
              <a:gd name="connsiteY19" fmla="*/ 5751860 h 5751860"/>
              <a:gd name="connsiteX20" fmla="*/ 4703368 w 5118538"/>
              <a:gd name="connsiteY20" fmla="*/ 5751860 h 5751860"/>
              <a:gd name="connsiteX21" fmla="*/ 4032270 w 5118538"/>
              <a:gd name="connsiteY21" fmla="*/ 5751860 h 5751860"/>
              <a:gd name="connsiteX22" fmla="*/ 3463544 w 5118538"/>
              <a:gd name="connsiteY22" fmla="*/ 5751860 h 5751860"/>
              <a:gd name="connsiteX23" fmla="*/ 2997188 w 5118538"/>
              <a:gd name="connsiteY23" fmla="*/ 5751860 h 5751860"/>
              <a:gd name="connsiteX24" fmla="*/ 2428462 w 5118538"/>
              <a:gd name="connsiteY24" fmla="*/ 5751860 h 5751860"/>
              <a:gd name="connsiteX25" fmla="*/ 2013292 w 5118538"/>
              <a:gd name="connsiteY25" fmla="*/ 5751860 h 5751860"/>
              <a:gd name="connsiteX26" fmla="*/ 1598121 w 5118538"/>
              <a:gd name="connsiteY26" fmla="*/ 5751860 h 5751860"/>
              <a:gd name="connsiteX27" fmla="*/ 1029395 w 5118538"/>
              <a:gd name="connsiteY27" fmla="*/ 5751860 h 5751860"/>
              <a:gd name="connsiteX28" fmla="*/ 563039 w 5118538"/>
              <a:gd name="connsiteY28" fmla="*/ 5751860 h 5751860"/>
              <a:gd name="connsiteX29" fmla="*/ 0 w 5118538"/>
              <a:gd name="connsiteY29" fmla="*/ 5751860 h 5751860"/>
              <a:gd name="connsiteX30" fmla="*/ 0 w 5118538"/>
              <a:gd name="connsiteY30" fmla="*/ 5291711 h 5751860"/>
              <a:gd name="connsiteX31" fmla="*/ 0 w 5118538"/>
              <a:gd name="connsiteY31" fmla="*/ 4889081 h 5751860"/>
              <a:gd name="connsiteX32" fmla="*/ 0 w 5118538"/>
              <a:gd name="connsiteY32" fmla="*/ 4256376 h 5751860"/>
              <a:gd name="connsiteX33" fmla="*/ 0 w 5118538"/>
              <a:gd name="connsiteY33" fmla="*/ 3796228 h 5751860"/>
              <a:gd name="connsiteX34" fmla="*/ 0 w 5118538"/>
              <a:gd name="connsiteY34" fmla="*/ 3163523 h 5751860"/>
              <a:gd name="connsiteX35" fmla="*/ 0 w 5118538"/>
              <a:gd name="connsiteY35" fmla="*/ 2473300 h 5751860"/>
              <a:gd name="connsiteX36" fmla="*/ 0 w 5118538"/>
              <a:gd name="connsiteY36" fmla="*/ 1955632 h 5751860"/>
              <a:gd name="connsiteX37" fmla="*/ 0 w 5118538"/>
              <a:gd name="connsiteY37" fmla="*/ 1265409 h 5751860"/>
              <a:gd name="connsiteX38" fmla="*/ 0 w 5118538"/>
              <a:gd name="connsiteY38" fmla="*/ 805260 h 5751860"/>
              <a:gd name="connsiteX39" fmla="*/ 0 w 5118538"/>
              <a:gd name="connsiteY39" fmla="*/ 0 h 57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118538" h="5751860" extrusionOk="0">
                <a:moveTo>
                  <a:pt x="0" y="0"/>
                </a:moveTo>
                <a:cubicBezTo>
                  <a:pt x="156274" y="-35273"/>
                  <a:pt x="295407" y="26137"/>
                  <a:pt x="517541" y="0"/>
                </a:cubicBezTo>
                <a:cubicBezTo>
                  <a:pt x="739675" y="-26137"/>
                  <a:pt x="726821" y="41117"/>
                  <a:pt x="932711" y="0"/>
                </a:cubicBezTo>
                <a:cubicBezTo>
                  <a:pt x="1138601" y="-41117"/>
                  <a:pt x="1268629" y="63546"/>
                  <a:pt x="1603809" y="0"/>
                </a:cubicBezTo>
                <a:cubicBezTo>
                  <a:pt x="1938989" y="-63546"/>
                  <a:pt x="1981109" y="7767"/>
                  <a:pt x="2121350" y="0"/>
                </a:cubicBezTo>
                <a:cubicBezTo>
                  <a:pt x="2261591" y="-7767"/>
                  <a:pt x="2435653" y="13742"/>
                  <a:pt x="2638891" y="0"/>
                </a:cubicBezTo>
                <a:cubicBezTo>
                  <a:pt x="2842129" y="-13742"/>
                  <a:pt x="3142363" y="69014"/>
                  <a:pt x="3309988" y="0"/>
                </a:cubicBezTo>
                <a:cubicBezTo>
                  <a:pt x="3477613" y="-69014"/>
                  <a:pt x="3572827" y="35213"/>
                  <a:pt x="3776344" y="0"/>
                </a:cubicBezTo>
                <a:cubicBezTo>
                  <a:pt x="3979861" y="-35213"/>
                  <a:pt x="4162314" y="72613"/>
                  <a:pt x="4447441" y="0"/>
                </a:cubicBezTo>
                <a:cubicBezTo>
                  <a:pt x="4732568" y="-72613"/>
                  <a:pt x="4837661" y="43257"/>
                  <a:pt x="5118538" y="0"/>
                </a:cubicBezTo>
                <a:cubicBezTo>
                  <a:pt x="5134319" y="223260"/>
                  <a:pt x="5071262" y="377665"/>
                  <a:pt x="5118538" y="575186"/>
                </a:cubicBezTo>
                <a:cubicBezTo>
                  <a:pt x="5165814" y="772707"/>
                  <a:pt x="5088895" y="976611"/>
                  <a:pt x="5118538" y="1150372"/>
                </a:cubicBezTo>
                <a:cubicBezTo>
                  <a:pt x="5148181" y="1324133"/>
                  <a:pt x="5116603" y="1574046"/>
                  <a:pt x="5118538" y="1783077"/>
                </a:cubicBezTo>
                <a:cubicBezTo>
                  <a:pt x="5120473" y="1992108"/>
                  <a:pt x="5102916" y="2016790"/>
                  <a:pt x="5118538" y="2185707"/>
                </a:cubicBezTo>
                <a:cubicBezTo>
                  <a:pt x="5134160" y="2354624"/>
                  <a:pt x="5052905" y="2497499"/>
                  <a:pt x="5118538" y="2760893"/>
                </a:cubicBezTo>
                <a:cubicBezTo>
                  <a:pt x="5184171" y="3024287"/>
                  <a:pt x="5096954" y="3214316"/>
                  <a:pt x="5118538" y="3336079"/>
                </a:cubicBezTo>
                <a:cubicBezTo>
                  <a:pt x="5140122" y="3457842"/>
                  <a:pt x="5059944" y="3633137"/>
                  <a:pt x="5118538" y="3911265"/>
                </a:cubicBezTo>
                <a:cubicBezTo>
                  <a:pt x="5177132" y="4189393"/>
                  <a:pt x="5109953" y="4336076"/>
                  <a:pt x="5118538" y="4543969"/>
                </a:cubicBezTo>
                <a:cubicBezTo>
                  <a:pt x="5127123" y="4751862"/>
                  <a:pt x="5104831" y="4945429"/>
                  <a:pt x="5118538" y="5176674"/>
                </a:cubicBezTo>
                <a:cubicBezTo>
                  <a:pt x="5132245" y="5407919"/>
                  <a:pt x="5087659" y="5585520"/>
                  <a:pt x="5118538" y="5751860"/>
                </a:cubicBezTo>
                <a:cubicBezTo>
                  <a:pt x="4969357" y="5777953"/>
                  <a:pt x="4863808" y="5744723"/>
                  <a:pt x="4703368" y="5751860"/>
                </a:cubicBezTo>
                <a:cubicBezTo>
                  <a:pt x="4542928" y="5758997"/>
                  <a:pt x="4276987" y="5697782"/>
                  <a:pt x="4032270" y="5751860"/>
                </a:cubicBezTo>
                <a:cubicBezTo>
                  <a:pt x="3787553" y="5805938"/>
                  <a:pt x="3622979" y="5706600"/>
                  <a:pt x="3463544" y="5751860"/>
                </a:cubicBezTo>
                <a:cubicBezTo>
                  <a:pt x="3304109" y="5797120"/>
                  <a:pt x="3131756" y="5741452"/>
                  <a:pt x="2997188" y="5751860"/>
                </a:cubicBezTo>
                <a:cubicBezTo>
                  <a:pt x="2862620" y="5762268"/>
                  <a:pt x="2705139" y="5748855"/>
                  <a:pt x="2428462" y="5751860"/>
                </a:cubicBezTo>
                <a:cubicBezTo>
                  <a:pt x="2151785" y="5754865"/>
                  <a:pt x="2104434" y="5715134"/>
                  <a:pt x="2013292" y="5751860"/>
                </a:cubicBezTo>
                <a:cubicBezTo>
                  <a:pt x="1922150" y="5788586"/>
                  <a:pt x="1744885" y="5714301"/>
                  <a:pt x="1598121" y="5751860"/>
                </a:cubicBezTo>
                <a:cubicBezTo>
                  <a:pt x="1451357" y="5789419"/>
                  <a:pt x="1292778" y="5711959"/>
                  <a:pt x="1029395" y="5751860"/>
                </a:cubicBezTo>
                <a:cubicBezTo>
                  <a:pt x="766012" y="5791761"/>
                  <a:pt x="739994" y="5698919"/>
                  <a:pt x="563039" y="5751860"/>
                </a:cubicBezTo>
                <a:cubicBezTo>
                  <a:pt x="386084" y="5804801"/>
                  <a:pt x="224556" y="5725153"/>
                  <a:pt x="0" y="5751860"/>
                </a:cubicBezTo>
                <a:cubicBezTo>
                  <a:pt x="-26633" y="5522051"/>
                  <a:pt x="23681" y="5428958"/>
                  <a:pt x="0" y="5291711"/>
                </a:cubicBezTo>
                <a:cubicBezTo>
                  <a:pt x="-23681" y="5154464"/>
                  <a:pt x="7600" y="5062764"/>
                  <a:pt x="0" y="4889081"/>
                </a:cubicBezTo>
                <a:cubicBezTo>
                  <a:pt x="-7600" y="4715398"/>
                  <a:pt x="34796" y="4533418"/>
                  <a:pt x="0" y="4256376"/>
                </a:cubicBezTo>
                <a:cubicBezTo>
                  <a:pt x="-34796" y="3979334"/>
                  <a:pt x="10951" y="4002287"/>
                  <a:pt x="0" y="3796228"/>
                </a:cubicBezTo>
                <a:cubicBezTo>
                  <a:pt x="-10951" y="3590169"/>
                  <a:pt x="72328" y="3294906"/>
                  <a:pt x="0" y="3163523"/>
                </a:cubicBezTo>
                <a:cubicBezTo>
                  <a:pt x="-72328" y="3032141"/>
                  <a:pt x="58380" y="2779022"/>
                  <a:pt x="0" y="2473300"/>
                </a:cubicBezTo>
                <a:cubicBezTo>
                  <a:pt x="-58380" y="2167578"/>
                  <a:pt x="10946" y="2187165"/>
                  <a:pt x="0" y="1955632"/>
                </a:cubicBezTo>
                <a:cubicBezTo>
                  <a:pt x="-10946" y="1724099"/>
                  <a:pt x="5628" y="1600177"/>
                  <a:pt x="0" y="1265409"/>
                </a:cubicBezTo>
                <a:cubicBezTo>
                  <a:pt x="-5628" y="930641"/>
                  <a:pt x="16563" y="978108"/>
                  <a:pt x="0" y="805260"/>
                </a:cubicBezTo>
                <a:cubicBezTo>
                  <a:pt x="-16563" y="632412"/>
                  <a:pt x="33155" y="352586"/>
                  <a:pt x="0" y="0"/>
                </a:cubicBezTo>
                <a:close/>
              </a:path>
            </a:pathLst>
          </a:custGeom>
          <a:ln w="41275" cmpd="tri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Certificate of Missing/Lost/Stolen Property Form</a:t>
            </a:r>
          </a:p>
          <a:p>
            <a:pPr marL="514350" indent="-514350" algn="ctr">
              <a:buAutoNum type="arabicPeriod"/>
            </a:pPr>
            <a:endParaRPr lang="en-US" sz="1400" dirty="0"/>
          </a:p>
          <a:p>
            <a:pPr marL="514350" indent="-514350">
              <a:buAutoNum type="arabicPeriod"/>
            </a:pPr>
            <a:r>
              <a:rPr lang="en-US" dirty="0"/>
              <a:t>Complete </a:t>
            </a:r>
            <a:r>
              <a:rPr lang="en-US" dirty="0">
                <a:hlinkClick r:id="rId2"/>
              </a:rPr>
              <a:t>Certificate of Missing/Lost/Stolen Property Form</a:t>
            </a:r>
            <a:endParaRPr lang="en-US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Email form to </a:t>
            </a:r>
            <a:r>
              <a:rPr lang="en-US" dirty="0">
                <a:hlinkClick r:id="rId3"/>
              </a:rPr>
              <a:t>property@uada.edu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/>
              <a:t>We will do the rest!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D06AF-F749-830F-EE90-713B1AA2A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8" y="209475"/>
            <a:ext cx="5535741" cy="59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0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8B0437-78BE-5A87-FDEE-EF328B58F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2429" y="674482"/>
            <a:ext cx="5696606" cy="5179779"/>
          </a:xfrm>
          <a:custGeom>
            <a:avLst/>
            <a:gdLst>
              <a:gd name="connsiteX0" fmla="*/ 0 w 5696606"/>
              <a:gd name="connsiteY0" fmla="*/ 0 h 5179779"/>
              <a:gd name="connsiteX1" fmla="*/ 512695 w 5696606"/>
              <a:gd name="connsiteY1" fmla="*/ 0 h 5179779"/>
              <a:gd name="connsiteX2" fmla="*/ 911457 w 5696606"/>
              <a:gd name="connsiteY2" fmla="*/ 0 h 5179779"/>
              <a:gd name="connsiteX3" fmla="*/ 1595050 w 5696606"/>
              <a:gd name="connsiteY3" fmla="*/ 0 h 5179779"/>
              <a:gd name="connsiteX4" fmla="*/ 2107744 w 5696606"/>
              <a:gd name="connsiteY4" fmla="*/ 0 h 5179779"/>
              <a:gd name="connsiteX5" fmla="*/ 2620439 w 5696606"/>
              <a:gd name="connsiteY5" fmla="*/ 0 h 5179779"/>
              <a:gd name="connsiteX6" fmla="*/ 3304031 w 5696606"/>
              <a:gd name="connsiteY6" fmla="*/ 0 h 5179779"/>
              <a:gd name="connsiteX7" fmla="*/ 3759760 w 5696606"/>
              <a:gd name="connsiteY7" fmla="*/ 0 h 5179779"/>
              <a:gd name="connsiteX8" fmla="*/ 4443353 w 5696606"/>
              <a:gd name="connsiteY8" fmla="*/ 0 h 5179779"/>
              <a:gd name="connsiteX9" fmla="*/ 5126945 w 5696606"/>
              <a:gd name="connsiteY9" fmla="*/ 0 h 5179779"/>
              <a:gd name="connsiteX10" fmla="*/ 5696606 w 5696606"/>
              <a:gd name="connsiteY10" fmla="*/ 0 h 5179779"/>
              <a:gd name="connsiteX11" fmla="*/ 5696606 w 5696606"/>
              <a:gd name="connsiteY11" fmla="*/ 679127 h 5179779"/>
              <a:gd name="connsiteX12" fmla="*/ 5696606 w 5696606"/>
              <a:gd name="connsiteY12" fmla="*/ 1306455 h 5179779"/>
              <a:gd name="connsiteX13" fmla="*/ 5696606 w 5696606"/>
              <a:gd name="connsiteY13" fmla="*/ 1726593 h 5179779"/>
              <a:gd name="connsiteX14" fmla="*/ 5696606 w 5696606"/>
              <a:gd name="connsiteY14" fmla="*/ 2302124 h 5179779"/>
              <a:gd name="connsiteX15" fmla="*/ 5696606 w 5696606"/>
              <a:gd name="connsiteY15" fmla="*/ 2877655 h 5179779"/>
              <a:gd name="connsiteX16" fmla="*/ 5696606 w 5696606"/>
              <a:gd name="connsiteY16" fmla="*/ 3453186 h 5179779"/>
              <a:gd name="connsiteX17" fmla="*/ 5696606 w 5696606"/>
              <a:gd name="connsiteY17" fmla="*/ 4080515 h 5179779"/>
              <a:gd name="connsiteX18" fmla="*/ 5696606 w 5696606"/>
              <a:gd name="connsiteY18" fmla="*/ 5179779 h 5179779"/>
              <a:gd name="connsiteX19" fmla="*/ 5069979 w 5696606"/>
              <a:gd name="connsiteY19" fmla="*/ 5179779 h 5179779"/>
              <a:gd name="connsiteX20" fmla="*/ 4614251 w 5696606"/>
              <a:gd name="connsiteY20" fmla="*/ 5179779 h 5179779"/>
              <a:gd name="connsiteX21" fmla="*/ 3930658 w 5696606"/>
              <a:gd name="connsiteY21" fmla="*/ 5179779 h 5179779"/>
              <a:gd name="connsiteX22" fmla="*/ 3360998 w 5696606"/>
              <a:gd name="connsiteY22" fmla="*/ 5179779 h 5179779"/>
              <a:gd name="connsiteX23" fmla="*/ 2905269 w 5696606"/>
              <a:gd name="connsiteY23" fmla="*/ 5179779 h 5179779"/>
              <a:gd name="connsiteX24" fmla="*/ 2335608 w 5696606"/>
              <a:gd name="connsiteY24" fmla="*/ 5179779 h 5179779"/>
              <a:gd name="connsiteX25" fmla="*/ 1936846 w 5696606"/>
              <a:gd name="connsiteY25" fmla="*/ 5179779 h 5179779"/>
              <a:gd name="connsiteX26" fmla="*/ 1538084 w 5696606"/>
              <a:gd name="connsiteY26" fmla="*/ 5179779 h 5179779"/>
              <a:gd name="connsiteX27" fmla="*/ 968423 w 5696606"/>
              <a:gd name="connsiteY27" fmla="*/ 5179779 h 5179779"/>
              <a:gd name="connsiteX28" fmla="*/ 512695 w 5696606"/>
              <a:gd name="connsiteY28" fmla="*/ 5179779 h 5179779"/>
              <a:gd name="connsiteX29" fmla="*/ 0 w 5696606"/>
              <a:gd name="connsiteY29" fmla="*/ 5179779 h 5179779"/>
              <a:gd name="connsiteX30" fmla="*/ 0 w 5696606"/>
              <a:gd name="connsiteY30" fmla="*/ 4707844 h 5179779"/>
              <a:gd name="connsiteX31" fmla="*/ 0 w 5696606"/>
              <a:gd name="connsiteY31" fmla="*/ 4287706 h 5179779"/>
              <a:gd name="connsiteX32" fmla="*/ 0 w 5696606"/>
              <a:gd name="connsiteY32" fmla="*/ 3660377 h 5179779"/>
              <a:gd name="connsiteX33" fmla="*/ 0 w 5696606"/>
              <a:gd name="connsiteY33" fmla="*/ 3188442 h 5179779"/>
              <a:gd name="connsiteX34" fmla="*/ 0 w 5696606"/>
              <a:gd name="connsiteY34" fmla="*/ 2561113 h 5179779"/>
              <a:gd name="connsiteX35" fmla="*/ 0 w 5696606"/>
              <a:gd name="connsiteY35" fmla="*/ 1881986 h 5179779"/>
              <a:gd name="connsiteX36" fmla="*/ 0 w 5696606"/>
              <a:gd name="connsiteY36" fmla="*/ 1358253 h 5179779"/>
              <a:gd name="connsiteX37" fmla="*/ 0 w 5696606"/>
              <a:gd name="connsiteY37" fmla="*/ 679127 h 5179779"/>
              <a:gd name="connsiteX38" fmla="*/ 0 w 5696606"/>
              <a:gd name="connsiteY38" fmla="*/ 0 h 51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96606" h="5179779" extrusionOk="0">
                <a:moveTo>
                  <a:pt x="0" y="0"/>
                </a:moveTo>
                <a:cubicBezTo>
                  <a:pt x="148520" y="-30302"/>
                  <a:pt x="372610" y="18687"/>
                  <a:pt x="512695" y="0"/>
                </a:cubicBezTo>
                <a:cubicBezTo>
                  <a:pt x="652780" y="-18687"/>
                  <a:pt x="766041" y="47098"/>
                  <a:pt x="911457" y="0"/>
                </a:cubicBezTo>
                <a:cubicBezTo>
                  <a:pt x="1056873" y="-47098"/>
                  <a:pt x="1259744" y="18833"/>
                  <a:pt x="1595050" y="0"/>
                </a:cubicBezTo>
                <a:cubicBezTo>
                  <a:pt x="1930356" y="-18833"/>
                  <a:pt x="1879325" y="46286"/>
                  <a:pt x="2107744" y="0"/>
                </a:cubicBezTo>
                <a:cubicBezTo>
                  <a:pt x="2336163" y="-46286"/>
                  <a:pt x="2446532" y="35015"/>
                  <a:pt x="2620439" y="0"/>
                </a:cubicBezTo>
                <a:cubicBezTo>
                  <a:pt x="2794347" y="-35015"/>
                  <a:pt x="3013405" y="31435"/>
                  <a:pt x="3304031" y="0"/>
                </a:cubicBezTo>
                <a:cubicBezTo>
                  <a:pt x="3594657" y="-31435"/>
                  <a:pt x="3544464" y="15450"/>
                  <a:pt x="3759760" y="0"/>
                </a:cubicBezTo>
                <a:cubicBezTo>
                  <a:pt x="3975056" y="-15450"/>
                  <a:pt x="4286728" y="36084"/>
                  <a:pt x="4443353" y="0"/>
                </a:cubicBezTo>
                <a:cubicBezTo>
                  <a:pt x="4599978" y="-36084"/>
                  <a:pt x="4956554" y="54696"/>
                  <a:pt x="5126945" y="0"/>
                </a:cubicBezTo>
                <a:cubicBezTo>
                  <a:pt x="5297336" y="-54696"/>
                  <a:pt x="5500042" y="64120"/>
                  <a:pt x="5696606" y="0"/>
                </a:cubicBezTo>
                <a:cubicBezTo>
                  <a:pt x="5726735" y="168534"/>
                  <a:pt x="5673553" y="350713"/>
                  <a:pt x="5696606" y="679127"/>
                </a:cubicBezTo>
                <a:cubicBezTo>
                  <a:pt x="5719659" y="1007541"/>
                  <a:pt x="5626983" y="1106781"/>
                  <a:pt x="5696606" y="1306455"/>
                </a:cubicBezTo>
                <a:cubicBezTo>
                  <a:pt x="5766229" y="1506129"/>
                  <a:pt x="5690270" y="1566133"/>
                  <a:pt x="5696606" y="1726593"/>
                </a:cubicBezTo>
                <a:cubicBezTo>
                  <a:pt x="5702942" y="1887053"/>
                  <a:pt x="5669710" y="2171046"/>
                  <a:pt x="5696606" y="2302124"/>
                </a:cubicBezTo>
                <a:cubicBezTo>
                  <a:pt x="5723502" y="2433202"/>
                  <a:pt x="5690882" y="2753383"/>
                  <a:pt x="5696606" y="2877655"/>
                </a:cubicBezTo>
                <a:cubicBezTo>
                  <a:pt x="5702330" y="3001927"/>
                  <a:pt x="5640499" y="3280397"/>
                  <a:pt x="5696606" y="3453186"/>
                </a:cubicBezTo>
                <a:cubicBezTo>
                  <a:pt x="5752713" y="3625975"/>
                  <a:pt x="5668673" y="3840662"/>
                  <a:pt x="5696606" y="4080515"/>
                </a:cubicBezTo>
                <a:cubicBezTo>
                  <a:pt x="5724539" y="4320368"/>
                  <a:pt x="5576489" y="4876940"/>
                  <a:pt x="5696606" y="5179779"/>
                </a:cubicBezTo>
                <a:cubicBezTo>
                  <a:pt x="5508414" y="5218983"/>
                  <a:pt x="5382364" y="5135207"/>
                  <a:pt x="5069979" y="5179779"/>
                </a:cubicBezTo>
                <a:cubicBezTo>
                  <a:pt x="4757594" y="5224351"/>
                  <a:pt x="4706324" y="5146067"/>
                  <a:pt x="4614251" y="5179779"/>
                </a:cubicBezTo>
                <a:cubicBezTo>
                  <a:pt x="4522178" y="5213491"/>
                  <a:pt x="4270949" y="5173211"/>
                  <a:pt x="3930658" y="5179779"/>
                </a:cubicBezTo>
                <a:cubicBezTo>
                  <a:pt x="3590367" y="5186347"/>
                  <a:pt x="3565778" y="5131701"/>
                  <a:pt x="3360998" y="5179779"/>
                </a:cubicBezTo>
                <a:cubicBezTo>
                  <a:pt x="3156218" y="5227857"/>
                  <a:pt x="3051481" y="5139361"/>
                  <a:pt x="2905269" y="5179779"/>
                </a:cubicBezTo>
                <a:cubicBezTo>
                  <a:pt x="2759057" y="5220197"/>
                  <a:pt x="2531651" y="5152220"/>
                  <a:pt x="2335608" y="5179779"/>
                </a:cubicBezTo>
                <a:cubicBezTo>
                  <a:pt x="2139565" y="5207338"/>
                  <a:pt x="2108852" y="5163735"/>
                  <a:pt x="1936846" y="5179779"/>
                </a:cubicBezTo>
                <a:cubicBezTo>
                  <a:pt x="1764840" y="5195823"/>
                  <a:pt x="1634552" y="5150980"/>
                  <a:pt x="1538084" y="5179779"/>
                </a:cubicBezTo>
                <a:cubicBezTo>
                  <a:pt x="1441616" y="5208578"/>
                  <a:pt x="1246673" y="5134658"/>
                  <a:pt x="968423" y="5179779"/>
                </a:cubicBezTo>
                <a:cubicBezTo>
                  <a:pt x="690173" y="5224900"/>
                  <a:pt x="727100" y="5135955"/>
                  <a:pt x="512695" y="5179779"/>
                </a:cubicBezTo>
                <a:cubicBezTo>
                  <a:pt x="298290" y="5223603"/>
                  <a:pt x="163073" y="5164007"/>
                  <a:pt x="0" y="5179779"/>
                </a:cubicBezTo>
                <a:cubicBezTo>
                  <a:pt x="-44478" y="4952504"/>
                  <a:pt x="24164" y="4872365"/>
                  <a:pt x="0" y="4707844"/>
                </a:cubicBezTo>
                <a:cubicBezTo>
                  <a:pt x="-24164" y="4543324"/>
                  <a:pt x="12918" y="4423265"/>
                  <a:pt x="0" y="4287706"/>
                </a:cubicBezTo>
                <a:cubicBezTo>
                  <a:pt x="-12918" y="4152147"/>
                  <a:pt x="63417" y="3853431"/>
                  <a:pt x="0" y="3660377"/>
                </a:cubicBezTo>
                <a:cubicBezTo>
                  <a:pt x="-63417" y="3467323"/>
                  <a:pt x="40527" y="3415159"/>
                  <a:pt x="0" y="3188442"/>
                </a:cubicBezTo>
                <a:cubicBezTo>
                  <a:pt x="-40527" y="2961725"/>
                  <a:pt x="32745" y="2842625"/>
                  <a:pt x="0" y="2561113"/>
                </a:cubicBezTo>
                <a:cubicBezTo>
                  <a:pt x="-32745" y="2279601"/>
                  <a:pt x="56950" y="2184290"/>
                  <a:pt x="0" y="1881986"/>
                </a:cubicBezTo>
                <a:cubicBezTo>
                  <a:pt x="-56950" y="1579682"/>
                  <a:pt x="29582" y="1525730"/>
                  <a:pt x="0" y="1358253"/>
                </a:cubicBezTo>
                <a:cubicBezTo>
                  <a:pt x="-29582" y="1190776"/>
                  <a:pt x="9346" y="855797"/>
                  <a:pt x="0" y="679127"/>
                </a:cubicBezTo>
                <a:cubicBezTo>
                  <a:pt x="-9346" y="502457"/>
                  <a:pt x="42020" y="285558"/>
                  <a:pt x="0" y="0"/>
                </a:cubicBezTo>
                <a:close/>
              </a:path>
            </a:pathLst>
          </a:custGeom>
          <a:ln w="44450">
            <a:solidFill>
              <a:srgbClr val="A83D3A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Building Razing Form</a:t>
            </a:r>
          </a:p>
          <a:p>
            <a:pPr marL="514350" indent="-514350" algn="ctr">
              <a:buAutoNum type="arabicPeriod"/>
            </a:pPr>
            <a:endParaRPr lang="en-US" sz="1400" dirty="0"/>
          </a:p>
          <a:p>
            <a:pPr marL="514350" indent="-514350">
              <a:buAutoNum type="arabicPeriod"/>
            </a:pPr>
            <a:r>
              <a:rPr lang="en-US" sz="3200" dirty="0"/>
              <a:t>Complete UADA Administrative Approval for </a:t>
            </a:r>
            <a:r>
              <a:rPr lang="en-US" sz="3200" dirty="0">
                <a:hlinkClick r:id="rId2"/>
              </a:rPr>
              <a:t>Building Razing</a:t>
            </a:r>
            <a:r>
              <a:rPr lang="en-US" sz="3200" dirty="0"/>
              <a:t> Form</a:t>
            </a:r>
          </a:p>
          <a:p>
            <a:pPr marL="514350" indent="-514350">
              <a:buAutoNum type="arabicPeriod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3200" dirty="0"/>
              <a:t>Email form to </a:t>
            </a:r>
            <a:r>
              <a:rPr lang="en-US" sz="3200" dirty="0">
                <a:hlinkClick r:id="rId3"/>
              </a:rPr>
              <a:t>property@uada.edu</a:t>
            </a:r>
            <a:r>
              <a:rPr lang="en-US" sz="3200" dirty="0"/>
              <a:t> </a:t>
            </a:r>
          </a:p>
          <a:p>
            <a:pPr marL="514350" indent="-514350">
              <a:buAutoNum type="arabicPeriod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3200" dirty="0"/>
              <a:t>We will do the rest!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1A96B-E950-7EFC-2ED7-68804AC57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7" y="139914"/>
            <a:ext cx="5620354" cy="60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0772"/>
      </p:ext>
    </p:extLst>
  </p:cSld>
  <p:clrMapOvr>
    <a:masterClrMapping/>
  </p:clrMapOvr>
</p:sld>
</file>

<file path=ppt/theme/theme1.xml><?xml version="1.0" encoding="utf-8"?>
<a:theme xmlns:a="http://schemas.openxmlformats.org/drawingml/2006/main" name="UA-PPT templa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Power_Point_Template (1)</Template>
  <TotalTime>2122</TotalTime>
  <Words>712</Words>
  <Application>Microsoft Office PowerPoint</Application>
  <PresentationFormat>Widescreen</PresentationFormat>
  <Paragraphs>134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UA-PPT template-1</vt:lpstr>
      <vt:lpstr>PowerPoint Presentation</vt:lpstr>
      <vt:lpstr>PowerPoint Presentation</vt:lpstr>
      <vt:lpstr>Request for Certificate of Disposal (CPD)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Processes for M&amp;R</vt:lpstr>
      <vt:lpstr>Fiscal Year 2023 Inventory</vt:lpstr>
      <vt:lpstr>Contact Information</vt:lpstr>
    </vt:vector>
  </TitlesOfParts>
  <Company>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U of A PowerPoint Template Number 1</dc:subject>
  <dc:creator>DANYA Jaylee CURTIS</dc:creator>
  <cp:keywords>arkansas,division,agriculture,powerpoint,template</cp:keywords>
  <cp:lastModifiedBy>DANYA Jaylee CURTIS</cp:lastModifiedBy>
  <cp:revision>50</cp:revision>
  <dcterms:created xsi:type="dcterms:W3CDTF">2022-02-16T22:47:40Z</dcterms:created>
  <dcterms:modified xsi:type="dcterms:W3CDTF">2022-11-02T21:28:07Z</dcterms:modified>
</cp:coreProperties>
</file>