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0"/>
  </p:notesMasterIdLst>
  <p:sldIdLst>
    <p:sldId id="256" r:id="rId2"/>
    <p:sldId id="257" r:id="rId3"/>
    <p:sldId id="260" r:id="rId4"/>
    <p:sldId id="259" r:id="rId5"/>
    <p:sldId id="262" r:id="rId6"/>
    <p:sldId id="274" r:id="rId7"/>
    <p:sldId id="263" r:id="rId8"/>
    <p:sldId id="273" r:id="rId9"/>
    <p:sldId id="258" r:id="rId10"/>
    <p:sldId id="264" r:id="rId11"/>
    <p:sldId id="265" r:id="rId12"/>
    <p:sldId id="261" r:id="rId13"/>
    <p:sldId id="270" r:id="rId14"/>
    <p:sldId id="271" r:id="rId15"/>
    <p:sldId id="272" r:id="rId16"/>
    <p:sldId id="267" r:id="rId17"/>
    <p:sldId id="268" r:id="rId18"/>
    <p:sldId id="269" r:id="rId19"/>
  </p:sldIdLst>
  <p:sldSz cx="12192000" cy="6858000"/>
  <p:notesSz cx="7023100"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77010" autoAdjust="0"/>
  </p:normalViewPr>
  <p:slideViewPr>
    <p:cSldViewPr snapToGrid="0">
      <p:cViewPr varScale="1">
        <p:scale>
          <a:sx n="123" d="100"/>
          <a:sy n="123" d="100"/>
        </p:scale>
        <p:origin x="114" y="258"/>
      </p:cViewPr>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_rels/data1.xml.rels><?xml version="1.0" encoding="UTF-8" standalone="yes"?>
<Relationships xmlns="http://schemas.openxmlformats.org/package/2006/relationships"><Relationship Id="rId2" Type="http://schemas.openxmlformats.org/officeDocument/2006/relationships/hyperlink" Target="https://procurement.uark.edu/e-procurement/pcard/index.php" TargetMode="External"/><Relationship Id="rId1" Type="http://schemas.openxmlformats.org/officeDocument/2006/relationships/hyperlink" Target="https://procurement.uark.edu/e-procurement/pcard/resources/documents/LostUnobtainableForm.pdf" TargetMode="External"/></Relationships>
</file>

<file path=ppt/diagrams/_rels/drawing1.xml.rels><?xml version="1.0" encoding="UTF-8" standalone="yes"?>
<Relationships xmlns="http://schemas.openxmlformats.org/package/2006/relationships"><Relationship Id="rId2" Type="http://schemas.openxmlformats.org/officeDocument/2006/relationships/hyperlink" Target="https://procurement.uark.edu/e-procurement/pcard/index.php" TargetMode="External"/><Relationship Id="rId1" Type="http://schemas.openxmlformats.org/officeDocument/2006/relationships/hyperlink" Target="https://procurement.uark.edu/e-procurement/pcard/resources/documents/LostUnobtainableForm.pdf" TargetMode="Externa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0F50FC-3BA9-4FE3-9B8E-6CC0668AE6A5}" type="doc">
      <dgm:prSet loTypeId="urn:microsoft.com/office/officeart/2005/8/layout/vProcess5" loCatId="process" qsTypeId="urn:microsoft.com/office/officeart/2005/8/quickstyle/simple1" qsCatId="simple" csTypeId="urn:microsoft.com/office/officeart/2005/8/colors/accent1_1" csCatId="accent1" phldr="1"/>
      <dgm:spPr/>
      <dgm:t>
        <a:bodyPr/>
        <a:lstStyle/>
        <a:p>
          <a:endParaRPr lang="en-US"/>
        </a:p>
      </dgm:t>
    </dgm:pt>
    <dgm:pt modelId="{17725078-D2B2-49CC-B96B-DE8AE42EB79A}">
      <dgm:prSet phldrT="[Text]" custT="1"/>
      <dgm:spPr/>
      <dgm:t>
        <a:bodyPr/>
        <a:lstStyle/>
        <a:p>
          <a:pPr>
            <a:buFont typeface="Wingdings" panose="05000000000000000000" pitchFamily="2" charset="2"/>
            <a:buChar char="Ø"/>
          </a:pPr>
          <a:r>
            <a:rPr lang="en-US" sz="1400" b="0" dirty="0"/>
            <a:t>The </a:t>
          </a:r>
          <a:r>
            <a:rPr lang="en-US" sz="1400" b="1" dirty="0"/>
            <a:t>Verification </a:t>
          </a:r>
          <a:r>
            <a:rPr lang="en-US" sz="1400" b="0" dirty="0"/>
            <a:t>process in Workday is the required method for assigning accounting to P-Card transactions. </a:t>
          </a:r>
        </a:p>
      </dgm:t>
    </dgm:pt>
    <dgm:pt modelId="{543A3964-E96A-4326-98A1-CDBFCE236CD2}" type="parTrans" cxnId="{1358BD24-90AB-411B-9BFC-686A42509DB3}">
      <dgm:prSet/>
      <dgm:spPr/>
      <dgm:t>
        <a:bodyPr/>
        <a:lstStyle/>
        <a:p>
          <a:endParaRPr lang="en-US"/>
        </a:p>
      </dgm:t>
    </dgm:pt>
    <dgm:pt modelId="{D1867E40-51DA-46D1-94B2-B9C2D256F7BC}" type="sibTrans" cxnId="{1358BD24-90AB-411B-9BFC-686A42509DB3}">
      <dgm:prSet/>
      <dgm:spPr>
        <a:gradFill flip="none" rotWithShape="0">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5400000" scaled="1"/>
          <a:tileRect/>
        </a:gradFill>
      </dgm:spPr>
      <dgm:t>
        <a:bodyPr/>
        <a:lstStyle/>
        <a:p>
          <a:endParaRPr lang="en-US"/>
        </a:p>
      </dgm:t>
    </dgm:pt>
    <dgm:pt modelId="{0FDAC414-C00F-45B0-854B-5417C91919F4}">
      <dgm:prSet phldrT="[Text]" custT="1"/>
      <dgm:spPr/>
      <dgm:t>
        <a:bodyPr/>
        <a:lstStyle/>
        <a:p>
          <a:pPr>
            <a:buFont typeface="Wingdings" panose="05000000000000000000" pitchFamily="2" charset="2"/>
            <a:buChar char="Ø"/>
          </a:pPr>
          <a:r>
            <a:rPr lang="en-US" sz="1400" b="1" dirty="0"/>
            <a:t>Attachments:</a:t>
          </a:r>
        </a:p>
      </dgm:t>
    </dgm:pt>
    <dgm:pt modelId="{4C65A498-25FD-478B-AD90-9BD79A5F791B}" type="parTrans" cxnId="{2AA3FBA7-02B2-4B41-9CFF-3EAD8FCBACC3}">
      <dgm:prSet/>
      <dgm:spPr/>
      <dgm:t>
        <a:bodyPr/>
        <a:lstStyle/>
        <a:p>
          <a:endParaRPr lang="en-US"/>
        </a:p>
      </dgm:t>
    </dgm:pt>
    <dgm:pt modelId="{6BC743EB-9426-4C62-9D0E-DBB0EA5C6F5C}" type="sibTrans" cxnId="{2AA3FBA7-02B2-4B41-9CFF-3EAD8FCBACC3}">
      <dgm:prSet/>
      <dgm:spPr/>
      <dgm:t>
        <a:bodyPr/>
        <a:lstStyle/>
        <a:p>
          <a:endParaRPr lang="en-US"/>
        </a:p>
      </dgm:t>
    </dgm:pt>
    <dgm:pt modelId="{21972792-2009-4048-9422-ED8F9268B84A}">
      <dgm:prSet phldrT="[Text]" custT="1"/>
      <dgm:spPr/>
      <dgm:t>
        <a:bodyPr/>
        <a:lstStyle/>
        <a:p>
          <a:pPr>
            <a:buFont typeface="Wingdings" panose="05000000000000000000" pitchFamily="2" charset="2"/>
            <a:buChar char="Ø"/>
          </a:pPr>
          <a:r>
            <a:rPr lang="en-US" sz="1400" dirty="0"/>
            <a:t>Each Verification Requires</a:t>
          </a:r>
          <a:r>
            <a:rPr lang="en-US" sz="1400" b="1" dirty="0"/>
            <a:t>:</a:t>
          </a:r>
          <a:endParaRPr lang="en-US" sz="1400" dirty="0"/>
        </a:p>
      </dgm:t>
    </dgm:pt>
    <dgm:pt modelId="{BBDEABB2-962E-4824-9350-14DA1E3454F9}" type="parTrans" cxnId="{E183BFDF-9596-4198-93C3-33856C55217A}">
      <dgm:prSet/>
      <dgm:spPr/>
      <dgm:t>
        <a:bodyPr/>
        <a:lstStyle/>
        <a:p>
          <a:endParaRPr lang="en-US"/>
        </a:p>
      </dgm:t>
    </dgm:pt>
    <dgm:pt modelId="{235BB800-0668-47E8-99FE-AA5ACA660A01}" type="sibTrans" cxnId="{E183BFDF-9596-4198-93C3-33856C55217A}">
      <dgm:prSet/>
      <dgm:spPr>
        <a:gradFill flip="none" rotWithShape="0">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5400000" scaled="1"/>
          <a:tileRect/>
        </a:gradFill>
      </dgm:spPr>
      <dgm:t>
        <a:bodyPr/>
        <a:lstStyle/>
        <a:p>
          <a:endParaRPr lang="en-US"/>
        </a:p>
      </dgm:t>
    </dgm:pt>
    <dgm:pt modelId="{B0B057F1-5224-4A02-9F29-9009A45E1B63}">
      <dgm:prSet phldrT="[Text]" custT="1"/>
      <dgm:spPr/>
      <dgm:t>
        <a:bodyPr/>
        <a:lstStyle/>
        <a:p>
          <a:pPr>
            <a:buFont typeface="Wingdings" panose="05000000000000000000" pitchFamily="2" charset="2"/>
            <a:buChar char="Ø"/>
          </a:pPr>
          <a:r>
            <a:rPr lang="en-US" sz="1400" dirty="0"/>
            <a:t>If you make a purchase and lose the receipt: first contact the vendor and request a duplicate receipt.  If one cannot be obtained, then you must submit a </a:t>
          </a:r>
          <a:r>
            <a:rPr lang="en-US" sz="1400" dirty="0">
              <a:hlinkClick xmlns:r="http://schemas.openxmlformats.org/officeDocument/2006/relationships" r:id="rId1"/>
            </a:rPr>
            <a:t>Lost or Unobtainable Receipt form </a:t>
          </a:r>
          <a:r>
            <a:rPr lang="en-US" sz="1400" dirty="0"/>
            <a:t>– this form should be used as a last resort</a:t>
          </a:r>
        </a:p>
      </dgm:t>
    </dgm:pt>
    <dgm:pt modelId="{3D34906A-FE40-45E5-8D64-075FF56B000F}" type="parTrans" cxnId="{4CE08A09-1223-4BE4-A448-30BEA2B858A5}">
      <dgm:prSet/>
      <dgm:spPr/>
      <dgm:t>
        <a:bodyPr/>
        <a:lstStyle/>
        <a:p>
          <a:endParaRPr lang="en-US"/>
        </a:p>
      </dgm:t>
    </dgm:pt>
    <dgm:pt modelId="{92B3D522-34B0-4E13-9C9A-DBA61952CB05}" type="sibTrans" cxnId="{4CE08A09-1223-4BE4-A448-30BEA2B858A5}">
      <dgm:prSet/>
      <dgm:spPr/>
      <dgm:t>
        <a:bodyPr/>
        <a:lstStyle/>
        <a:p>
          <a:endParaRPr lang="en-US"/>
        </a:p>
      </dgm:t>
    </dgm:pt>
    <dgm:pt modelId="{4F73BA36-62BD-4217-8ABF-601772519F33}">
      <dgm:prSet phldrT="[Text]" custT="1"/>
      <dgm:spPr/>
      <dgm:t>
        <a:bodyPr/>
        <a:lstStyle/>
        <a:p>
          <a:pPr>
            <a:buFont typeface="Wingdings" panose="05000000000000000000" pitchFamily="2" charset="2"/>
            <a:buChar char="Ø"/>
          </a:pPr>
          <a:r>
            <a:rPr lang="en-US" sz="1400" dirty="0"/>
            <a:t>Some purchases made with a PCard require additional documentation, which must be submitted together with the receipt. You can find forms and other information on our </a:t>
          </a:r>
          <a:r>
            <a:rPr lang="en-US" sz="1400" dirty="0">
              <a:hlinkClick xmlns:r="http://schemas.openxmlformats.org/officeDocument/2006/relationships" r:id="rId2"/>
            </a:rPr>
            <a:t>PCard website. </a:t>
          </a:r>
          <a:endParaRPr lang="en-US" sz="1400" dirty="0"/>
        </a:p>
      </dgm:t>
    </dgm:pt>
    <dgm:pt modelId="{64918602-462C-4E2C-B1FE-4B346CE4A003}" type="parTrans" cxnId="{DFB533FC-E673-44F7-9A26-08EAABE301A5}">
      <dgm:prSet/>
      <dgm:spPr/>
      <dgm:t>
        <a:bodyPr/>
        <a:lstStyle/>
        <a:p>
          <a:endParaRPr lang="en-US"/>
        </a:p>
      </dgm:t>
    </dgm:pt>
    <dgm:pt modelId="{77255985-FB9B-45AE-B03D-451CFF2837FF}" type="sibTrans" cxnId="{DFB533FC-E673-44F7-9A26-08EAABE301A5}">
      <dgm:prSet/>
      <dgm:spPr/>
      <dgm:t>
        <a:bodyPr/>
        <a:lstStyle/>
        <a:p>
          <a:endParaRPr lang="en-US"/>
        </a:p>
      </dgm:t>
    </dgm:pt>
    <dgm:pt modelId="{8ED6F4E8-D227-4964-9364-B1890FC592BD}">
      <dgm:prSet phldrT="[Text]" custT="1"/>
      <dgm:spPr/>
      <dgm:t>
        <a:bodyPr/>
        <a:lstStyle/>
        <a:p>
          <a:pPr>
            <a:buFont typeface="Wingdings" panose="05000000000000000000" pitchFamily="2" charset="2"/>
            <a:buChar char="Ø"/>
          </a:pPr>
          <a:r>
            <a:rPr lang="en-US" sz="1400" b="1" dirty="0"/>
            <a:t>Accounting Sequence</a:t>
          </a:r>
          <a:r>
            <a:rPr lang="en-US" sz="1400" dirty="0"/>
            <a:t>: Spend Category, Cost Center, Driver </a:t>
          </a:r>
          <a:r>
            <a:rPr lang="en-US" sz="1400" dirty="0" err="1"/>
            <a:t>Worktag</a:t>
          </a:r>
          <a:endParaRPr lang="en-US" sz="1400" dirty="0"/>
        </a:p>
      </dgm:t>
    </dgm:pt>
    <dgm:pt modelId="{CFED7DF7-A326-424C-8764-E7D6CBE0EC02}" type="parTrans" cxnId="{55C8A492-713E-481F-8FA2-E6C6F95BE578}">
      <dgm:prSet/>
      <dgm:spPr/>
      <dgm:t>
        <a:bodyPr/>
        <a:lstStyle/>
        <a:p>
          <a:endParaRPr lang="en-US"/>
        </a:p>
      </dgm:t>
    </dgm:pt>
    <dgm:pt modelId="{930C042F-245D-40B7-856F-27FF4AA3F22D}" type="sibTrans" cxnId="{55C8A492-713E-481F-8FA2-E6C6F95BE578}">
      <dgm:prSet/>
      <dgm:spPr/>
      <dgm:t>
        <a:bodyPr/>
        <a:lstStyle/>
        <a:p>
          <a:endParaRPr lang="en-US"/>
        </a:p>
      </dgm:t>
    </dgm:pt>
    <dgm:pt modelId="{294C4379-C401-422A-AE16-384AF85E7917}">
      <dgm:prSet phldrT="[Text]" custT="1"/>
      <dgm:spPr/>
      <dgm:t>
        <a:bodyPr/>
        <a:lstStyle/>
        <a:p>
          <a:pPr>
            <a:buFont typeface="Wingdings" panose="05000000000000000000" pitchFamily="2" charset="2"/>
            <a:buChar char="Ø"/>
          </a:pPr>
          <a:r>
            <a:rPr lang="en-US" sz="1400" b="1" dirty="0"/>
            <a:t>Attachments</a:t>
          </a:r>
          <a:r>
            <a:rPr lang="en-US" sz="1400" dirty="0"/>
            <a:t>: Itemized Receipt, Supporting Documentation (Official Function Form, or similar)</a:t>
          </a:r>
        </a:p>
      </dgm:t>
    </dgm:pt>
    <dgm:pt modelId="{025567A6-0385-4328-910D-FA9EE65DB07D}" type="parTrans" cxnId="{BBF81478-38BC-4FED-8E20-BABB557BEC0B}">
      <dgm:prSet/>
      <dgm:spPr/>
      <dgm:t>
        <a:bodyPr/>
        <a:lstStyle/>
        <a:p>
          <a:endParaRPr lang="en-US"/>
        </a:p>
      </dgm:t>
    </dgm:pt>
    <dgm:pt modelId="{36004B90-1A6A-44A3-A402-825042173347}" type="sibTrans" cxnId="{BBF81478-38BC-4FED-8E20-BABB557BEC0B}">
      <dgm:prSet/>
      <dgm:spPr/>
      <dgm:t>
        <a:bodyPr/>
        <a:lstStyle/>
        <a:p>
          <a:endParaRPr lang="en-US"/>
        </a:p>
      </dgm:t>
    </dgm:pt>
    <dgm:pt modelId="{0AAE1C4A-522C-447B-9B0E-ECC875128F31}">
      <dgm:prSet/>
      <dgm:spPr/>
      <dgm:t>
        <a:bodyPr/>
        <a:lstStyle/>
        <a:p>
          <a:pPr>
            <a:buFont typeface="Wingdings" panose="05000000000000000000" pitchFamily="2" charset="2"/>
            <a:buChar char="Ø"/>
          </a:pPr>
          <a:r>
            <a:rPr lang="en-US" sz="1400" b="0" dirty="0"/>
            <a:t>No more than 5-10 transactions per verification, to avoid approver overload.</a:t>
          </a:r>
        </a:p>
      </dgm:t>
    </dgm:pt>
    <dgm:pt modelId="{6D688627-5B99-4E35-96FC-27DBEDB7C505}" type="parTrans" cxnId="{C0E5C147-43CD-4C62-8969-1D9370B48C48}">
      <dgm:prSet/>
      <dgm:spPr/>
      <dgm:t>
        <a:bodyPr/>
        <a:lstStyle/>
        <a:p>
          <a:endParaRPr lang="en-US"/>
        </a:p>
      </dgm:t>
    </dgm:pt>
    <dgm:pt modelId="{317F3288-B211-4F31-9660-B7ACE8386E47}" type="sibTrans" cxnId="{C0E5C147-43CD-4C62-8969-1D9370B48C48}">
      <dgm:prSet/>
      <dgm:spPr/>
      <dgm:t>
        <a:bodyPr/>
        <a:lstStyle/>
        <a:p>
          <a:endParaRPr lang="en-US"/>
        </a:p>
      </dgm:t>
    </dgm:pt>
    <dgm:pt modelId="{864F7887-FA39-4FCA-8ABF-8EAEBE28DF2B}">
      <dgm:prSet phldrT="[Text]" custT="1"/>
      <dgm:spPr/>
      <dgm:t>
        <a:bodyPr/>
        <a:lstStyle/>
        <a:p>
          <a:pPr>
            <a:buFont typeface="Wingdings" panose="05000000000000000000" pitchFamily="2" charset="2"/>
            <a:buChar char="Ø"/>
          </a:pPr>
          <a:r>
            <a:rPr lang="en-US" sz="1400" b="1" dirty="0"/>
            <a:t>Tax Details</a:t>
          </a:r>
          <a:r>
            <a:rPr lang="en-US" sz="1400" dirty="0"/>
            <a:t>: Select whether tax was collected; and whether tax should be remitted to the state.</a:t>
          </a:r>
        </a:p>
      </dgm:t>
    </dgm:pt>
    <dgm:pt modelId="{64A12B72-99FB-42B9-A823-9206ED68C852}" type="parTrans" cxnId="{1AF17F7D-5001-4BB9-B222-F726987A8E8F}">
      <dgm:prSet/>
      <dgm:spPr/>
      <dgm:t>
        <a:bodyPr/>
        <a:lstStyle/>
        <a:p>
          <a:endParaRPr lang="en-US"/>
        </a:p>
      </dgm:t>
    </dgm:pt>
    <dgm:pt modelId="{179B4960-4F2D-4B1D-A482-2D32601C9894}" type="sibTrans" cxnId="{1AF17F7D-5001-4BB9-B222-F726987A8E8F}">
      <dgm:prSet/>
      <dgm:spPr/>
      <dgm:t>
        <a:bodyPr/>
        <a:lstStyle/>
        <a:p>
          <a:endParaRPr lang="en-US"/>
        </a:p>
      </dgm:t>
    </dgm:pt>
    <dgm:pt modelId="{8857DE1D-786B-4695-9214-FA1797811145}">
      <dgm:prSet/>
      <dgm:spPr/>
      <dgm:t>
        <a:bodyPr/>
        <a:lstStyle/>
        <a:p>
          <a:pPr>
            <a:buFont typeface="Wingdings" panose="05000000000000000000" pitchFamily="2" charset="2"/>
            <a:buChar char="Ø"/>
          </a:pPr>
          <a:r>
            <a:rPr lang="en-US" sz="1400" b="0" dirty="0"/>
            <a:t>Multiple transactions may be verified in a single verification document.</a:t>
          </a:r>
        </a:p>
      </dgm:t>
    </dgm:pt>
    <dgm:pt modelId="{2639BA52-1B3C-470A-A09A-4F7699157169}" type="parTrans" cxnId="{B353445D-F15C-4E40-8EE3-9221F119BBF3}">
      <dgm:prSet/>
      <dgm:spPr/>
      <dgm:t>
        <a:bodyPr/>
        <a:lstStyle/>
        <a:p>
          <a:endParaRPr lang="en-US"/>
        </a:p>
      </dgm:t>
    </dgm:pt>
    <dgm:pt modelId="{E4356D7E-DB3B-47BC-97B6-3B41A657363D}" type="sibTrans" cxnId="{B353445D-F15C-4E40-8EE3-9221F119BBF3}">
      <dgm:prSet/>
      <dgm:spPr/>
      <dgm:t>
        <a:bodyPr/>
        <a:lstStyle/>
        <a:p>
          <a:endParaRPr lang="en-US"/>
        </a:p>
      </dgm:t>
    </dgm:pt>
    <dgm:pt modelId="{52593A2A-620E-4750-85FD-5E3CB489EE36}">
      <dgm:prSet custT="1"/>
      <dgm:spPr/>
      <dgm:t>
        <a:bodyPr/>
        <a:lstStyle/>
        <a:p>
          <a:pPr>
            <a:buFont typeface="Wingdings" panose="05000000000000000000" pitchFamily="2" charset="2"/>
            <a:buChar char="Ø"/>
          </a:pPr>
          <a:r>
            <a:rPr lang="en-US" sz="1400" b="0" dirty="0"/>
            <a:t>Transactions are assigned to a verification document using process: </a:t>
          </a:r>
          <a:r>
            <a:rPr lang="en-US" sz="1400" b="1" dirty="0"/>
            <a:t>Verify Procurement Card Transactions</a:t>
          </a:r>
        </a:p>
      </dgm:t>
    </dgm:pt>
    <dgm:pt modelId="{12CAB64B-D989-4480-A542-1952225C7BAC}" type="parTrans" cxnId="{AB80FBCD-841F-4C28-AAB1-31638A7544B4}">
      <dgm:prSet/>
      <dgm:spPr/>
      <dgm:t>
        <a:bodyPr/>
        <a:lstStyle/>
        <a:p>
          <a:endParaRPr lang="en-US"/>
        </a:p>
      </dgm:t>
    </dgm:pt>
    <dgm:pt modelId="{79A0F631-D1D6-44CD-A65C-4EC60700A176}" type="sibTrans" cxnId="{AB80FBCD-841F-4C28-AAB1-31638A7544B4}">
      <dgm:prSet/>
      <dgm:spPr/>
      <dgm:t>
        <a:bodyPr/>
        <a:lstStyle/>
        <a:p>
          <a:endParaRPr lang="en-US"/>
        </a:p>
      </dgm:t>
    </dgm:pt>
    <dgm:pt modelId="{B3D99CF6-36CF-47ED-8347-F4BD027C8B6E}" type="pres">
      <dgm:prSet presAssocID="{CC0F50FC-3BA9-4FE3-9B8E-6CC0668AE6A5}" presName="outerComposite" presStyleCnt="0">
        <dgm:presLayoutVars>
          <dgm:chMax val="5"/>
          <dgm:dir/>
          <dgm:resizeHandles val="exact"/>
        </dgm:presLayoutVars>
      </dgm:prSet>
      <dgm:spPr/>
    </dgm:pt>
    <dgm:pt modelId="{8DCAEADE-3CA3-4080-9B52-F8CC3AB6C89B}" type="pres">
      <dgm:prSet presAssocID="{CC0F50FC-3BA9-4FE3-9B8E-6CC0668AE6A5}" presName="dummyMaxCanvas" presStyleCnt="0">
        <dgm:presLayoutVars/>
      </dgm:prSet>
      <dgm:spPr/>
    </dgm:pt>
    <dgm:pt modelId="{296CA0C9-8726-4195-A5ED-FDAFD87945B7}" type="pres">
      <dgm:prSet presAssocID="{CC0F50FC-3BA9-4FE3-9B8E-6CC0668AE6A5}" presName="ThreeNodes_1" presStyleLbl="node1" presStyleIdx="0" presStyleCnt="3">
        <dgm:presLayoutVars>
          <dgm:bulletEnabled val="1"/>
        </dgm:presLayoutVars>
      </dgm:prSet>
      <dgm:spPr/>
    </dgm:pt>
    <dgm:pt modelId="{1DA81490-962A-49F7-9BD5-462DECC89DFA}" type="pres">
      <dgm:prSet presAssocID="{CC0F50FC-3BA9-4FE3-9B8E-6CC0668AE6A5}" presName="ThreeNodes_2" presStyleLbl="node1" presStyleIdx="1" presStyleCnt="3" custLinFactNeighborX="0" custLinFactNeighborY="-6656">
        <dgm:presLayoutVars>
          <dgm:bulletEnabled val="1"/>
        </dgm:presLayoutVars>
      </dgm:prSet>
      <dgm:spPr/>
    </dgm:pt>
    <dgm:pt modelId="{1835102F-EAB2-4E12-A407-8C289B2DA940}" type="pres">
      <dgm:prSet presAssocID="{CC0F50FC-3BA9-4FE3-9B8E-6CC0668AE6A5}" presName="ThreeNodes_3" presStyleLbl="node1" presStyleIdx="2" presStyleCnt="3" custScaleY="122777" custLinFactNeighborX="0" custLinFactNeighborY="-5694">
        <dgm:presLayoutVars>
          <dgm:bulletEnabled val="1"/>
        </dgm:presLayoutVars>
      </dgm:prSet>
      <dgm:spPr/>
    </dgm:pt>
    <dgm:pt modelId="{A9738A36-8533-43FB-B69E-8B110F7DF721}" type="pres">
      <dgm:prSet presAssocID="{CC0F50FC-3BA9-4FE3-9B8E-6CC0668AE6A5}" presName="ThreeConn_1-2" presStyleLbl="fgAccFollowNode1" presStyleIdx="0" presStyleCnt="2" custLinFactNeighborX="-931" custLinFactNeighborY="-11170">
        <dgm:presLayoutVars>
          <dgm:bulletEnabled val="1"/>
        </dgm:presLayoutVars>
      </dgm:prSet>
      <dgm:spPr/>
    </dgm:pt>
    <dgm:pt modelId="{5FD94048-4208-4130-A46F-0DCF635A87CC}" type="pres">
      <dgm:prSet presAssocID="{CC0F50FC-3BA9-4FE3-9B8E-6CC0668AE6A5}" presName="ThreeConn_2-3" presStyleLbl="fgAccFollowNode1" presStyleIdx="1" presStyleCnt="2">
        <dgm:presLayoutVars>
          <dgm:bulletEnabled val="1"/>
        </dgm:presLayoutVars>
      </dgm:prSet>
      <dgm:spPr/>
    </dgm:pt>
    <dgm:pt modelId="{0516241D-7A6E-4FAC-86D0-7C6388A972DA}" type="pres">
      <dgm:prSet presAssocID="{CC0F50FC-3BA9-4FE3-9B8E-6CC0668AE6A5}" presName="ThreeNodes_1_text" presStyleLbl="node1" presStyleIdx="2" presStyleCnt="3">
        <dgm:presLayoutVars>
          <dgm:bulletEnabled val="1"/>
        </dgm:presLayoutVars>
      </dgm:prSet>
      <dgm:spPr/>
    </dgm:pt>
    <dgm:pt modelId="{2B54B387-53CB-4E2C-9D09-9984B25F0385}" type="pres">
      <dgm:prSet presAssocID="{CC0F50FC-3BA9-4FE3-9B8E-6CC0668AE6A5}" presName="ThreeNodes_2_text" presStyleLbl="node1" presStyleIdx="2" presStyleCnt="3">
        <dgm:presLayoutVars>
          <dgm:bulletEnabled val="1"/>
        </dgm:presLayoutVars>
      </dgm:prSet>
      <dgm:spPr/>
    </dgm:pt>
    <dgm:pt modelId="{F743304C-2337-406F-BC1E-8D190814F6A1}" type="pres">
      <dgm:prSet presAssocID="{CC0F50FC-3BA9-4FE3-9B8E-6CC0668AE6A5}" presName="ThreeNodes_3_text" presStyleLbl="node1" presStyleIdx="2" presStyleCnt="3">
        <dgm:presLayoutVars>
          <dgm:bulletEnabled val="1"/>
        </dgm:presLayoutVars>
      </dgm:prSet>
      <dgm:spPr/>
    </dgm:pt>
  </dgm:ptLst>
  <dgm:cxnLst>
    <dgm:cxn modelId="{E60C2500-A16C-40BD-A16A-C77A505BC2E5}" type="presOf" srcId="{D1867E40-51DA-46D1-94B2-B9C2D256F7BC}" destId="{A9738A36-8533-43FB-B69E-8B110F7DF721}" srcOrd="0" destOrd="0" presId="urn:microsoft.com/office/officeart/2005/8/layout/vProcess5"/>
    <dgm:cxn modelId="{FF5FED01-9356-4C0C-B999-3821530B33D2}" type="presOf" srcId="{17725078-D2B2-49CC-B96B-DE8AE42EB79A}" destId="{0516241D-7A6E-4FAC-86D0-7C6388A972DA}" srcOrd="1" destOrd="0" presId="urn:microsoft.com/office/officeart/2005/8/layout/vProcess5"/>
    <dgm:cxn modelId="{4CE08A09-1223-4BE4-A448-30BEA2B858A5}" srcId="{0FDAC414-C00F-45B0-854B-5417C91919F4}" destId="{B0B057F1-5224-4A02-9F29-9009A45E1B63}" srcOrd="0" destOrd="0" parTransId="{3D34906A-FE40-45E5-8D64-075FF56B000F}" sibTransId="{92B3D522-34B0-4E13-9C9A-DBA61952CB05}"/>
    <dgm:cxn modelId="{7094F40F-D127-4F27-92A5-FF826F26BFD2}" type="presOf" srcId="{864F7887-FA39-4FCA-8ABF-8EAEBE28DF2B}" destId="{1DA81490-962A-49F7-9BD5-462DECC89DFA}" srcOrd="0" destOrd="3" presId="urn:microsoft.com/office/officeart/2005/8/layout/vProcess5"/>
    <dgm:cxn modelId="{197F2717-5A28-4D0B-A412-475B979ECFB6}" type="presOf" srcId="{8ED6F4E8-D227-4964-9364-B1890FC592BD}" destId="{1DA81490-962A-49F7-9BD5-462DECC89DFA}" srcOrd="0" destOrd="1" presId="urn:microsoft.com/office/officeart/2005/8/layout/vProcess5"/>
    <dgm:cxn modelId="{2D307317-7C5E-4E1C-B674-E8F451566207}" type="presOf" srcId="{52593A2A-620E-4750-85FD-5E3CB489EE36}" destId="{296CA0C9-8726-4195-A5ED-FDAFD87945B7}" srcOrd="0" destOrd="1" presId="urn:microsoft.com/office/officeart/2005/8/layout/vProcess5"/>
    <dgm:cxn modelId="{7DF2001B-353B-4F70-BDDC-EDF6217DB408}" type="presOf" srcId="{8857DE1D-786B-4695-9214-FA1797811145}" destId="{0516241D-7A6E-4FAC-86D0-7C6388A972DA}" srcOrd="1" destOrd="2" presId="urn:microsoft.com/office/officeart/2005/8/layout/vProcess5"/>
    <dgm:cxn modelId="{75287B22-ECB0-4949-B890-428872983817}" type="presOf" srcId="{17725078-D2B2-49CC-B96B-DE8AE42EB79A}" destId="{296CA0C9-8726-4195-A5ED-FDAFD87945B7}" srcOrd="0" destOrd="0" presId="urn:microsoft.com/office/officeart/2005/8/layout/vProcess5"/>
    <dgm:cxn modelId="{1358BD24-90AB-411B-9BFC-686A42509DB3}" srcId="{CC0F50FC-3BA9-4FE3-9B8E-6CC0668AE6A5}" destId="{17725078-D2B2-49CC-B96B-DE8AE42EB79A}" srcOrd="0" destOrd="0" parTransId="{543A3964-E96A-4326-98A1-CDBFCE236CD2}" sibTransId="{D1867E40-51DA-46D1-94B2-B9C2D256F7BC}"/>
    <dgm:cxn modelId="{FEF5F129-563A-43D3-9606-87626DBD0568}" type="presOf" srcId="{864F7887-FA39-4FCA-8ABF-8EAEBE28DF2B}" destId="{2B54B387-53CB-4E2C-9D09-9984B25F0385}" srcOrd="1" destOrd="3" presId="urn:microsoft.com/office/officeart/2005/8/layout/vProcess5"/>
    <dgm:cxn modelId="{CDAAE25B-949E-457D-9BBC-1202CAC4ABD0}" type="presOf" srcId="{0FDAC414-C00F-45B0-854B-5417C91919F4}" destId="{1835102F-EAB2-4E12-A407-8C289B2DA940}" srcOrd="0" destOrd="0" presId="urn:microsoft.com/office/officeart/2005/8/layout/vProcess5"/>
    <dgm:cxn modelId="{B353445D-F15C-4E40-8EE3-9221F119BBF3}" srcId="{17725078-D2B2-49CC-B96B-DE8AE42EB79A}" destId="{8857DE1D-786B-4695-9214-FA1797811145}" srcOrd="1" destOrd="0" parTransId="{2639BA52-1B3C-470A-A09A-4F7699157169}" sibTransId="{E4356D7E-DB3B-47BC-97B6-3B41A657363D}"/>
    <dgm:cxn modelId="{78E2D141-0CC9-420E-A52E-9558B6A61D0D}" type="presOf" srcId="{8857DE1D-786B-4695-9214-FA1797811145}" destId="{296CA0C9-8726-4195-A5ED-FDAFD87945B7}" srcOrd="0" destOrd="2" presId="urn:microsoft.com/office/officeart/2005/8/layout/vProcess5"/>
    <dgm:cxn modelId="{C0E5C147-43CD-4C62-8969-1D9370B48C48}" srcId="{8857DE1D-786B-4695-9214-FA1797811145}" destId="{0AAE1C4A-522C-447B-9B0E-ECC875128F31}" srcOrd="0" destOrd="0" parTransId="{6D688627-5B99-4E35-96FC-27DBEDB7C505}" sibTransId="{317F3288-B211-4F31-9660-B7ACE8386E47}"/>
    <dgm:cxn modelId="{996A4C70-6132-4222-8200-191262D08762}" type="presOf" srcId="{21972792-2009-4048-9422-ED8F9268B84A}" destId="{2B54B387-53CB-4E2C-9D09-9984B25F0385}" srcOrd="1" destOrd="0" presId="urn:microsoft.com/office/officeart/2005/8/layout/vProcess5"/>
    <dgm:cxn modelId="{BBF81478-38BC-4FED-8E20-BABB557BEC0B}" srcId="{21972792-2009-4048-9422-ED8F9268B84A}" destId="{294C4379-C401-422A-AE16-384AF85E7917}" srcOrd="1" destOrd="0" parTransId="{025567A6-0385-4328-910D-FA9EE65DB07D}" sibTransId="{36004B90-1A6A-44A3-A402-825042173347}"/>
    <dgm:cxn modelId="{1AF17F7D-5001-4BB9-B222-F726987A8E8F}" srcId="{21972792-2009-4048-9422-ED8F9268B84A}" destId="{864F7887-FA39-4FCA-8ABF-8EAEBE28DF2B}" srcOrd="2" destOrd="0" parTransId="{64A12B72-99FB-42B9-A823-9206ED68C852}" sibTransId="{179B4960-4F2D-4B1D-A482-2D32601C9894}"/>
    <dgm:cxn modelId="{F27F4B85-1DAD-4297-8F8A-2ACA06432E3A}" type="presOf" srcId="{0AAE1C4A-522C-447B-9B0E-ECC875128F31}" destId="{296CA0C9-8726-4195-A5ED-FDAFD87945B7}" srcOrd="0" destOrd="3" presId="urn:microsoft.com/office/officeart/2005/8/layout/vProcess5"/>
    <dgm:cxn modelId="{F48E6C88-6E0D-482B-BFB3-7AA4498FD8EC}" type="presOf" srcId="{21972792-2009-4048-9422-ED8F9268B84A}" destId="{1DA81490-962A-49F7-9BD5-462DECC89DFA}" srcOrd="0" destOrd="0" presId="urn:microsoft.com/office/officeart/2005/8/layout/vProcess5"/>
    <dgm:cxn modelId="{7E1CF58D-A4B0-4644-B799-FAE24588DF9D}" type="presOf" srcId="{294C4379-C401-422A-AE16-384AF85E7917}" destId="{2B54B387-53CB-4E2C-9D09-9984B25F0385}" srcOrd="1" destOrd="2" presId="urn:microsoft.com/office/officeart/2005/8/layout/vProcess5"/>
    <dgm:cxn modelId="{55C8A492-713E-481F-8FA2-E6C6F95BE578}" srcId="{21972792-2009-4048-9422-ED8F9268B84A}" destId="{8ED6F4E8-D227-4964-9364-B1890FC592BD}" srcOrd="0" destOrd="0" parTransId="{CFED7DF7-A326-424C-8764-E7D6CBE0EC02}" sibTransId="{930C042F-245D-40B7-856F-27FF4AA3F22D}"/>
    <dgm:cxn modelId="{7E1C0E9D-0EEE-41CD-BCE0-7C3FF02CB251}" type="presOf" srcId="{0FDAC414-C00F-45B0-854B-5417C91919F4}" destId="{F743304C-2337-406F-BC1E-8D190814F6A1}" srcOrd="1" destOrd="0" presId="urn:microsoft.com/office/officeart/2005/8/layout/vProcess5"/>
    <dgm:cxn modelId="{57CC0D9E-0445-4304-92AC-F538D01ABE43}" type="presOf" srcId="{8ED6F4E8-D227-4964-9364-B1890FC592BD}" destId="{2B54B387-53CB-4E2C-9D09-9984B25F0385}" srcOrd="1" destOrd="1" presId="urn:microsoft.com/office/officeart/2005/8/layout/vProcess5"/>
    <dgm:cxn modelId="{5C86E8A3-B0C3-464A-9E24-65F5B01904F4}" type="presOf" srcId="{4F73BA36-62BD-4217-8ABF-601772519F33}" destId="{F743304C-2337-406F-BC1E-8D190814F6A1}" srcOrd="1" destOrd="2" presId="urn:microsoft.com/office/officeart/2005/8/layout/vProcess5"/>
    <dgm:cxn modelId="{2AA3FBA7-02B2-4B41-9CFF-3EAD8FCBACC3}" srcId="{CC0F50FC-3BA9-4FE3-9B8E-6CC0668AE6A5}" destId="{0FDAC414-C00F-45B0-854B-5417C91919F4}" srcOrd="2" destOrd="0" parTransId="{4C65A498-25FD-478B-AD90-9BD79A5F791B}" sibTransId="{6BC743EB-9426-4C62-9D0E-DBB0EA5C6F5C}"/>
    <dgm:cxn modelId="{FD9D3DB1-3A83-4DDA-B9C6-21C917FCA61A}" type="presOf" srcId="{235BB800-0668-47E8-99FE-AA5ACA660A01}" destId="{5FD94048-4208-4130-A46F-0DCF635A87CC}" srcOrd="0" destOrd="0" presId="urn:microsoft.com/office/officeart/2005/8/layout/vProcess5"/>
    <dgm:cxn modelId="{A8F0BBB1-5239-4B0F-845A-219D8D2AE3FB}" type="presOf" srcId="{0AAE1C4A-522C-447B-9B0E-ECC875128F31}" destId="{0516241D-7A6E-4FAC-86D0-7C6388A972DA}" srcOrd="1" destOrd="3" presId="urn:microsoft.com/office/officeart/2005/8/layout/vProcess5"/>
    <dgm:cxn modelId="{A0CCA1C4-46C4-4C4F-82BE-67A40A214C7B}" type="presOf" srcId="{CC0F50FC-3BA9-4FE3-9B8E-6CC0668AE6A5}" destId="{B3D99CF6-36CF-47ED-8347-F4BD027C8B6E}" srcOrd="0" destOrd="0" presId="urn:microsoft.com/office/officeart/2005/8/layout/vProcess5"/>
    <dgm:cxn modelId="{0C13B9C6-1094-424A-9949-80DB24DF0594}" type="presOf" srcId="{4F73BA36-62BD-4217-8ABF-601772519F33}" destId="{1835102F-EAB2-4E12-A407-8C289B2DA940}" srcOrd="0" destOrd="2" presId="urn:microsoft.com/office/officeart/2005/8/layout/vProcess5"/>
    <dgm:cxn modelId="{AB80FBCD-841F-4C28-AAB1-31638A7544B4}" srcId="{17725078-D2B2-49CC-B96B-DE8AE42EB79A}" destId="{52593A2A-620E-4750-85FD-5E3CB489EE36}" srcOrd="0" destOrd="0" parTransId="{12CAB64B-D989-4480-A542-1952225C7BAC}" sibTransId="{79A0F631-D1D6-44CD-A65C-4EC60700A176}"/>
    <dgm:cxn modelId="{9C8519D1-7E30-46F0-9107-26D2CFA8E4DA}" type="presOf" srcId="{294C4379-C401-422A-AE16-384AF85E7917}" destId="{1DA81490-962A-49F7-9BD5-462DECC89DFA}" srcOrd="0" destOrd="2" presId="urn:microsoft.com/office/officeart/2005/8/layout/vProcess5"/>
    <dgm:cxn modelId="{E6327ADB-3F6E-4230-9C98-31D6BEB6CB9D}" type="presOf" srcId="{52593A2A-620E-4750-85FD-5E3CB489EE36}" destId="{0516241D-7A6E-4FAC-86D0-7C6388A972DA}" srcOrd="1" destOrd="1" presId="urn:microsoft.com/office/officeart/2005/8/layout/vProcess5"/>
    <dgm:cxn modelId="{E183BFDF-9596-4198-93C3-33856C55217A}" srcId="{CC0F50FC-3BA9-4FE3-9B8E-6CC0668AE6A5}" destId="{21972792-2009-4048-9422-ED8F9268B84A}" srcOrd="1" destOrd="0" parTransId="{BBDEABB2-962E-4824-9350-14DA1E3454F9}" sibTransId="{235BB800-0668-47E8-99FE-AA5ACA660A01}"/>
    <dgm:cxn modelId="{17BBFCE3-8139-4C74-891D-938433918D60}" type="presOf" srcId="{B0B057F1-5224-4A02-9F29-9009A45E1B63}" destId="{1835102F-EAB2-4E12-A407-8C289B2DA940}" srcOrd="0" destOrd="1" presId="urn:microsoft.com/office/officeart/2005/8/layout/vProcess5"/>
    <dgm:cxn modelId="{EBD83FF0-3537-427E-B734-4DBE662D87EB}" type="presOf" srcId="{B0B057F1-5224-4A02-9F29-9009A45E1B63}" destId="{F743304C-2337-406F-BC1E-8D190814F6A1}" srcOrd="1" destOrd="1" presId="urn:microsoft.com/office/officeart/2005/8/layout/vProcess5"/>
    <dgm:cxn modelId="{DFB533FC-E673-44F7-9A26-08EAABE301A5}" srcId="{0FDAC414-C00F-45B0-854B-5417C91919F4}" destId="{4F73BA36-62BD-4217-8ABF-601772519F33}" srcOrd="1" destOrd="0" parTransId="{64918602-462C-4E2C-B1FE-4B346CE4A003}" sibTransId="{77255985-FB9B-45AE-B03D-451CFF2837FF}"/>
    <dgm:cxn modelId="{8F96299F-0F77-45CA-AE7E-A24CDFF689D2}" type="presParOf" srcId="{B3D99CF6-36CF-47ED-8347-F4BD027C8B6E}" destId="{8DCAEADE-3CA3-4080-9B52-F8CC3AB6C89B}" srcOrd="0" destOrd="0" presId="urn:microsoft.com/office/officeart/2005/8/layout/vProcess5"/>
    <dgm:cxn modelId="{56FFC6CF-A4B7-49B4-85DF-10C20B723AC8}" type="presParOf" srcId="{B3D99CF6-36CF-47ED-8347-F4BD027C8B6E}" destId="{296CA0C9-8726-4195-A5ED-FDAFD87945B7}" srcOrd="1" destOrd="0" presId="urn:microsoft.com/office/officeart/2005/8/layout/vProcess5"/>
    <dgm:cxn modelId="{63880E6A-7FA8-4249-8CBC-A4C0A5F9FBD8}" type="presParOf" srcId="{B3D99CF6-36CF-47ED-8347-F4BD027C8B6E}" destId="{1DA81490-962A-49F7-9BD5-462DECC89DFA}" srcOrd="2" destOrd="0" presId="urn:microsoft.com/office/officeart/2005/8/layout/vProcess5"/>
    <dgm:cxn modelId="{AA16FBA9-85A8-4921-B7FD-1DA399064C1E}" type="presParOf" srcId="{B3D99CF6-36CF-47ED-8347-F4BD027C8B6E}" destId="{1835102F-EAB2-4E12-A407-8C289B2DA940}" srcOrd="3" destOrd="0" presId="urn:microsoft.com/office/officeart/2005/8/layout/vProcess5"/>
    <dgm:cxn modelId="{3820B3FF-9391-4710-88E5-C9335EB63948}" type="presParOf" srcId="{B3D99CF6-36CF-47ED-8347-F4BD027C8B6E}" destId="{A9738A36-8533-43FB-B69E-8B110F7DF721}" srcOrd="4" destOrd="0" presId="urn:microsoft.com/office/officeart/2005/8/layout/vProcess5"/>
    <dgm:cxn modelId="{39A9C100-A159-45AA-8527-1B59E4485D82}" type="presParOf" srcId="{B3D99CF6-36CF-47ED-8347-F4BD027C8B6E}" destId="{5FD94048-4208-4130-A46F-0DCF635A87CC}" srcOrd="5" destOrd="0" presId="urn:microsoft.com/office/officeart/2005/8/layout/vProcess5"/>
    <dgm:cxn modelId="{46ABF778-498D-4EF6-8147-859F56ACB19B}" type="presParOf" srcId="{B3D99CF6-36CF-47ED-8347-F4BD027C8B6E}" destId="{0516241D-7A6E-4FAC-86D0-7C6388A972DA}" srcOrd="6" destOrd="0" presId="urn:microsoft.com/office/officeart/2005/8/layout/vProcess5"/>
    <dgm:cxn modelId="{B057748D-3E78-43C3-B959-B147B4E0D347}" type="presParOf" srcId="{B3D99CF6-36CF-47ED-8347-F4BD027C8B6E}" destId="{2B54B387-53CB-4E2C-9D09-9984B25F0385}" srcOrd="7" destOrd="0" presId="urn:microsoft.com/office/officeart/2005/8/layout/vProcess5"/>
    <dgm:cxn modelId="{64431DD3-28C6-432E-B10E-56154C49D1E9}" type="presParOf" srcId="{B3D99CF6-36CF-47ED-8347-F4BD027C8B6E}" destId="{F743304C-2337-406F-BC1E-8D190814F6A1}" srcOrd="8"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EC7E48-16E3-4434-B5F6-E079DCDFDCB9}"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949C034D-4581-4510-B506-C1431371D003}">
      <dgm:prSet phldrT="[Text]"/>
      <dgm:spPr/>
      <dgm:t>
        <a:bodyPr/>
        <a:lstStyle/>
        <a:p>
          <a:r>
            <a:rPr lang="en-US" dirty="0"/>
            <a:t>1</a:t>
          </a:r>
          <a:r>
            <a:rPr lang="en-US" baseline="30000" dirty="0"/>
            <a:t>st</a:t>
          </a:r>
          <a:r>
            <a:rPr lang="en-US" dirty="0"/>
            <a:t> Offense</a:t>
          </a:r>
        </a:p>
      </dgm:t>
    </dgm:pt>
    <dgm:pt modelId="{45F05D09-485F-4F4A-9E80-7A3A54A0B520}" type="parTrans" cxnId="{9DB14E4D-DD22-4C62-9431-7A7F520BC52E}">
      <dgm:prSet/>
      <dgm:spPr/>
      <dgm:t>
        <a:bodyPr/>
        <a:lstStyle/>
        <a:p>
          <a:endParaRPr lang="en-US"/>
        </a:p>
      </dgm:t>
    </dgm:pt>
    <dgm:pt modelId="{EFDFAABC-99F4-4A72-92BB-A321850DC1CA}" type="sibTrans" cxnId="{9DB14E4D-DD22-4C62-9431-7A7F520BC52E}">
      <dgm:prSet/>
      <dgm:spPr/>
      <dgm:t>
        <a:bodyPr/>
        <a:lstStyle/>
        <a:p>
          <a:endParaRPr lang="en-US"/>
        </a:p>
      </dgm:t>
    </dgm:pt>
    <dgm:pt modelId="{046B7CD7-1F65-4D09-96F2-63171FE15C30}">
      <dgm:prSet phldrT="[Text]"/>
      <dgm:spPr/>
      <dgm:t>
        <a:bodyPr/>
        <a:lstStyle/>
        <a:p>
          <a:pPr>
            <a:buFont typeface="Wingdings" panose="05000000000000000000" pitchFamily="2" charset="2"/>
            <a:buChar char="Ø"/>
          </a:pPr>
          <a:r>
            <a:rPr lang="en-US" dirty="0">
              <a:solidFill>
                <a:schemeClr val="tx1"/>
              </a:solidFill>
            </a:rPr>
            <a:t>For a first offense on an unverified charge, or non-allowable purchase on your PCard, you will receive a written warning from Business Services, and you will be offered more training.</a:t>
          </a:r>
          <a:endParaRPr lang="en-US" dirty="0"/>
        </a:p>
      </dgm:t>
    </dgm:pt>
    <dgm:pt modelId="{EC1102A6-9307-4E85-B157-6843EDBEBB77}" type="parTrans" cxnId="{88F8D88A-CB9B-4049-BDFF-9298BD581BE2}">
      <dgm:prSet/>
      <dgm:spPr/>
      <dgm:t>
        <a:bodyPr/>
        <a:lstStyle/>
        <a:p>
          <a:endParaRPr lang="en-US"/>
        </a:p>
      </dgm:t>
    </dgm:pt>
    <dgm:pt modelId="{2E4D69F3-59DF-4141-97FF-0164189F82D8}" type="sibTrans" cxnId="{88F8D88A-CB9B-4049-BDFF-9298BD581BE2}">
      <dgm:prSet/>
      <dgm:spPr/>
      <dgm:t>
        <a:bodyPr/>
        <a:lstStyle/>
        <a:p>
          <a:endParaRPr lang="en-US"/>
        </a:p>
      </dgm:t>
    </dgm:pt>
    <dgm:pt modelId="{9B58F4E3-1D2E-4B6D-A9FA-A2890C040715}">
      <dgm:prSet phldrT="[Text]"/>
      <dgm:spPr/>
      <dgm:t>
        <a:bodyPr/>
        <a:lstStyle/>
        <a:p>
          <a:r>
            <a:rPr lang="en-US" dirty="0"/>
            <a:t>2</a:t>
          </a:r>
          <a:r>
            <a:rPr lang="en-US" baseline="30000" dirty="0"/>
            <a:t>nd</a:t>
          </a:r>
          <a:r>
            <a:rPr lang="en-US" dirty="0"/>
            <a:t> Offense</a:t>
          </a:r>
        </a:p>
      </dgm:t>
    </dgm:pt>
    <dgm:pt modelId="{A9A384CE-AB0F-46A0-94AD-78E3E35DD6FF}" type="parTrans" cxnId="{1F18C170-9ED3-4296-BB19-C1BDF3AD748F}">
      <dgm:prSet/>
      <dgm:spPr/>
      <dgm:t>
        <a:bodyPr/>
        <a:lstStyle/>
        <a:p>
          <a:endParaRPr lang="en-US"/>
        </a:p>
      </dgm:t>
    </dgm:pt>
    <dgm:pt modelId="{F0DEB559-4F97-49B1-A2C8-F0950B6DC012}" type="sibTrans" cxnId="{1F18C170-9ED3-4296-BB19-C1BDF3AD748F}">
      <dgm:prSet/>
      <dgm:spPr/>
      <dgm:t>
        <a:bodyPr/>
        <a:lstStyle/>
        <a:p>
          <a:endParaRPr lang="en-US"/>
        </a:p>
      </dgm:t>
    </dgm:pt>
    <dgm:pt modelId="{D5F4069B-6DEC-4C06-9499-DA4A2E373654}">
      <dgm:prSet phldrT="[Text]"/>
      <dgm:spPr/>
      <dgm:t>
        <a:bodyPr/>
        <a:lstStyle/>
        <a:p>
          <a:pPr>
            <a:buFont typeface="Wingdings" panose="05000000000000000000" pitchFamily="2" charset="2"/>
            <a:buChar char="Ø"/>
          </a:pPr>
          <a:r>
            <a:rPr lang="en-US" dirty="0">
              <a:solidFill>
                <a:schemeClr val="tx1"/>
              </a:solidFill>
            </a:rPr>
            <a:t>For a second offense of an unverified, or non-allowable purchase on your PCard, you will temporarily lose your PCard privileges and must attend training again.</a:t>
          </a:r>
          <a:endParaRPr lang="en-US" dirty="0"/>
        </a:p>
      </dgm:t>
    </dgm:pt>
    <dgm:pt modelId="{5A0D7E86-D1B1-47B0-A161-4919174E6D9C}" type="parTrans" cxnId="{5ADAE004-3C5F-41F8-8511-990D1D0D9186}">
      <dgm:prSet/>
      <dgm:spPr/>
      <dgm:t>
        <a:bodyPr/>
        <a:lstStyle/>
        <a:p>
          <a:endParaRPr lang="en-US"/>
        </a:p>
      </dgm:t>
    </dgm:pt>
    <dgm:pt modelId="{E9034E62-5C05-41B7-B78A-A2F74F8F4C72}" type="sibTrans" cxnId="{5ADAE004-3C5F-41F8-8511-990D1D0D9186}">
      <dgm:prSet/>
      <dgm:spPr/>
      <dgm:t>
        <a:bodyPr/>
        <a:lstStyle/>
        <a:p>
          <a:endParaRPr lang="en-US"/>
        </a:p>
      </dgm:t>
    </dgm:pt>
    <dgm:pt modelId="{A49E4EAB-F355-45DF-9083-278ABA5506C6}">
      <dgm:prSet phldrT="[Text]"/>
      <dgm:spPr/>
      <dgm:t>
        <a:bodyPr/>
        <a:lstStyle/>
        <a:p>
          <a:r>
            <a:rPr lang="en-US" dirty="0"/>
            <a:t>Habitual Offenses</a:t>
          </a:r>
        </a:p>
      </dgm:t>
    </dgm:pt>
    <dgm:pt modelId="{7AA205E2-1CFE-4AAA-BCE0-CFAE951D1637}" type="parTrans" cxnId="{B37D6EAA-AE0D-4C80-8BCD-7A8A96CD0656}">
      <dgm:prSet/>
      <dgm:spPr/>
      <dgm:t>
        <a:bodyPr/>
        <a:lstStyle/>
        <a:p>
          <a:endParaRPr lang="en-US"/>
        </a:p>
      </dgm:t>
    </dgm:pt>
    <dgm:pt modelId="{5DCEBAC7-8FFB-4BC0-BBE2-AB7E6C5495BE}" type="sibTrans" cxnId="{B37D6EAA-AE0D-4C80-8BCD-7A8A96CD0656}">
      <dgm:prSet/>
      <dgm:spPr/>
      <dgm:t>
        <a:bodyPr/>
        <a:lstStyle/>
        <a:p>
          <a:endParaRPr lang="en-US"/>
        </a:p>
      </dgm:t>
    </dgm:pt>
    <dgm:pt modelId="{6ED37601-B55D-43E3-9F75-5A00B8EBFDDD}">
      <dgm:prSet phldrT="[Text]"/>
      <dgm:spPr/>
      <dgm:t>
        <a:bodyPr/>
        <a:lstStyle/>
        <a:p>
          <a:pPr>
            <a:buFont typeface="Wingdings" panose="05000000000000000000" pitchFamily="2" charset="2"/>
            <a:buChar char="Ø"/>
          </a:pPr>
          <a:r>
            <a:rPr lang="en-US" dirty="0">
              <a:solidFill>
                <a:schemeClr val="tx1"/>
              </a:solidFill>
            </a:rPr>
            <a:t>For habitual offenses of unverified, or non-allowable purchases, your card will be suspended indefinitely.  You and your PCard Approver will be notified.</a:t>
          </a:r>
          <a:endParaRPr lang="en-US" dirty="0"/>
        </a:p>
      </dgm:t>
    </dgm:pt>
    <dgm:pt modelId="{4FD43613-677D-4688-BD11-0E9CC92B4636}" type="parTrans" cxnId="{17932CB2-0B3B-4CAF-9B85-B764C4B14BF7}">
      <dgm:prSet/>
      <dgm:spPr/>
      <dgm:t>
        <a:bodyPr/>
        <a:lstStyle/>
        <a:p>
          <a:endParaRPr lang="en-US"/>
        </a:p>
      </dgm:t>
    </dgm:pt>
    <dgm:pt modelId="{10EBD504-08F2-4FF8-B4F3-27DD6F12BDD5}" type="sibTrans" cxnId="{17932CB2-0B3B-4CAF-9B85-B764C4B14BF7}">
      <dgm:prSet/>
      <dgm:spPr/>
      <dgm:t>
        <a:bodyPr/>
        <a:lstStyle/>
        <a:p>
          <a:endParaRPr lang="en-US"/>
        </a:p>
      </dgm:t>
    </dgm:pt>
    <dgm:pt modelId="{A8DB4A52-3B05-4818-A042-6487289C99DB}">
      <dgm:prSet phldrT="[Text]"/>
      <dgm:spPr/>
      <dgm:t>
        <a:bodyPr/>
        <a:lstStyle/>
        <a:p>
          <a:pPr>
            <a:buFont typeface="Wingdings" panose="05000000000000000000" pitchFamily="2" charset="2"/>
            <a:buChar char="Ø"/>
          </a:pPr>
          <a:r>
            <a:rPr lang="en-US" dirty="0">
              <a:solidFill>
                <a:schemeClr val="tx1"/>
              </a:solidFill>
            </a:rPr>
            <a:t> If you want to reinstate your privileges, you must contact the eProcurement Administrator.</a:t>
          </a:r>
          <a:endParaRPr lang="en-US" dirty="0"/>
        </a:p>
      </dgm:t>
    </dgm:pt>
    <dgm:pt modelId="{A3962983-AFF3-4D6F-B16B-65A53C454D66}" type="parTrans" cxnId="{251F9DBF-F650-40DB-A22A-604A807B016D}">
      <dgm:prSet/>
      <dgm:spPr/>
      <dgm:t>
        <a:bodyPr/>
        <a:lstStyle/>
        <a:p>
          <a:endParaRPr lang="en-US"/>
        </a:p>
      </dgm:t>
    </dgm:pt>
    <dgm:pt modelId="{60E3ED34-42A9-44DC-91D3-6C065DC55DD2}" type="sibTrans" cxnId="{251F9DBF-F650-40DB-A22A-604A807B016D}">
      <dgm:prSet/>
      <dgm:spPr/>
      <dgm:t>
        <a:bodyPr/>
        <a:lstStyle/>
        <a:p>
          <a:endParaRPr lang="en-US"/>
        </a:p>
      </dgm:t>
    </dgm:pt>
    <dgm:pt modelId="{B1914D94-9BE7-46FA-B434-5DDD73DEF23C}" type="pres">
      <dgm:prSet presAssocID="{F0EC7E48-16E3-4434-B5F6-E079DCDFDCB9}" presName="linearFlow" presStyleCnt="0">
        <dgm:presLayoutVars>
          <dgm:dir/>
          <dgm:animLvl val="lvl"/>
          <dgm:resizeHandles val="exact"/>
        </dgm:presLayoutVars>
      </dgm:prSet>
      <dgm:spPr/>
    </dgm:pt>
    <dgm:pt modelId="{ADA67E71-CE55-483C-8A8C-EBA7A542A0C9}" type="pres">
      <dgm:prSet presAssocID="{949C034D-4581-4510-B506-C1431371D003}" presName="composite" presStyleCnt="0"/>
      <dgm:spPr/>
    </dgm:pt>
    <dgm:pt modelId="{532A7F99-C12F-4AEF-96BD-9007F7454A29}" type="pres">
      <dgm:prSet presAssocID="{949C034D-4581-4510-B506-C1431371D003}" presName="parentText" presStyleLbl="alignNode1" presStyleIdx="0" presStyleCnt="3">
        <dgm:presLayoutVars>
          <dgm:chMax val="1"/>
          <dgm:bulletEnabled val="1"/>
        </dgm:presLayoutVars>
      </dgm:prSet>
      <dgm:spPr/>
    </dgm:pt>
    <dgm:pt modelId="{A9881424-373A-4CB5-A009-59EB7B501B05}" type="pres">
      <dgm:prSet presAssocID="{949C034D-4581-4510-B506-C1431371D003}" presName="descendantText" presStyleLbl="alignAcc1" presStyleIdx="0" presStyleCnt="3" custScaleY="100000">
        <dgm:presLayoutVars>
          <dgm:bulletEnabled val="1"/>
        </dgm:presLayoutVars>
      </dgm:prSet>
      <dgm:spPr/>
    </dgm:pt>
    <dgm:pt modelId="{6A74B902-EFE7-4B85-9510-14298EB38F18}" type="pres">
      <dgm:prSet presAssocID="{EFDFAABC-99F4-4A72-92BB-A321850DC1CA}" presName="sp" presStyleCnt="0"/>
      <dgm:spPr/>
    </dgm:pt>
    <dgm:pt modelId="{D2132584-422B-46B8-941E-AEEFB6CDA229}" type="pres">
      <dgm:prSet presAssocID="{9B58F4E3-1D2E-4B6D-A9FA-A2890C040715}" presName="composite" presStyleCnt="0"/>
      <dgm:spPr/>
    </dgm:pt>
    <dgm:pt modelId="{DB8511AF-CA63-44A8-8F4C-0055AE2FDF74}" type="pres">
      <dgm:prSet presAssocID="{9B58F4E3-1D2E-4B6D-A9FA-A2890C040715}" presName="parentText" presStyleLbl="alignNode1" presStyleIdx="1" presStyleCnt="3">
        <dgm:presLayoutVars>
          <dgm:chMax val="1"/>
          <dgm:bulletEnabled val="1"/>
        </dgm:presLayoutVars>
      </dgm:prSet>
      <dgm:spPr/>
    </dgm:pt>
    <dgm:pt modelId="{E1176A2D-678D-41D8-95B5-A5BCD0B5B41E}" type="pres">
      <dgm:prSet presAssocID="{9B58F4E3-1D2E-4B6D-A9FA-A2890C040715}" presName="descendantText" presStyleLbl="alignAcc1" presStyleIdx="1" presStyleCnt="3" custScaleY="118191">
        <dgm:presLayoutVars>
          <dgm:bulletEnabled val="1"/>
        </dgm:presLayoutVars>
      </dgm:prSet>
      <dgm:spPr/>
    </dgm:pt>
    <dgm:pt modelId="{C113D6DA-EC4C-42D9-BF55-FB0137FC831A}" type="pres">
      <dgm:prSet presAssocID="{F0DEB559-4F97-49B1-A2C8-F0950B6DC012}" presName="sp" presStyleCnt="0"/>
      <dgm:spPr/>
    </dgm:pt>
    <dgm:pt modelId="{078B5DDA-9AC4-4A9D-9D41-FCEA1E32DD2A}" type="pres">
      <dgm:prSet presAssocID="{A49E4EAB-F355-45DF-9083-278ABA5506C6}" presName="composite" presStyleCnt="0"/>
      <dgm:spPr/>
    </dgm:pt>
    <dgm:pt modelId="{64C6E543-970C-4CE2-8D27-CA5F152198E6}" type="pres">
      <dgm:prSet presAssocID="{A49E4EAB-F355-45DF-9083-278ABA5506C6}" presName="parentText" presStyleLbl="alignNode1" presStyleIdx="2" presStyleCnt="3">
        <dgm:presLayoutVars>
          <dgm:chMax val="1"/>
          <dgm:bulletEnabled val="1"/>
        </dgm:presLayoutVars>
      </dgm:prSet>
      <dgm:spPr/>
    </dgm:pt>
    <dgm:pt modelId="{E8B42F34-7D60-40E6-BABF-F2CDF77C2D2E}" type="pres">
      <dgm:prSet presAssocID="{A49E4EAB-F355-45DF-9083-278ABA5506C6}" presName="descendantText" presStyleLbl="alignAcc1" presStyleIdx="2" presStyleCnt="3" custScaleY="125506">
        <dgm:presLayoutVars>
          <dgm:bulletEnabled val="1"/>
        </dgm:presLayoutVars>
      </dgm:prSet>
      <dgm:spPr/>
    </dgm:pt>
  </dgm:ptLst>
  <dgm:cxnLst>
    <dgm:cxn modelId="{5ADAE004-3C5F-41F8-8511-990D1D0D9186}" srcId="{9B58F4E3-1D2E-4B6D-A9FA-A2890C040715}" destId="{D5F4069B-6DEC-4C06-9499-DA4A2E373654}" srcOrd="0" destOrd="0" parTransId="{5A0D7E86-D1B1-47B0-A161-4919174E6D9C}" sibTransId="{E9034E62-5C05-41B7-B78A-A2F74F8F4C72}"/>
    <dgm:cxn modelId="{F5D8FC1F-DC3C-40EB-B11C-AF613546C829}" type="presOf" srcId="{D5F4069B-6DEC-4C06-9499-DA4A2E373654}" destId="{E1176A2D-678D-41D8-95B5-A5BCD0B5B41E}" srcOrd="0" destOrd="0" presId="urn:microsoft.com/office/officeart/2005/8/layout/chevron2"/>
    <dgm:cxn modelId="{074EB026-BDCC-4F68-A35D-87161E19A025}" type="presOf" srcId="{046B7CD7-1F65-4D09-96F2-63171FE15C30}" destId="{A9881424-373A-4CB5-A009-59EB7B501B05}" srcOrd="0" destOrd="0" presId="urn:microsoft.com/office/officeart/2005/8/layout/chevron2"/>
    <dgm:cxn modelId="{B7463C2E-B9F7-4A0D-956B-F8FBBF25B7CA}" type="presOf" srcId="{A49E4EAB-F355-45DF-9083-278ABA5506C6}" destId="{64C6E543-970C-4CE2-8D27-CA5F152198E6}" srcOrd="0" destOrd="0" presId="urn:microsoft.com/office/officeart/2005/8/layout/chevron2"/>
    <dgm:cxn modelId="{9DB14E4D-DD22-4C62-9431-7A7F520BC52E}" srcId="{F0EC7E48-16E3-4434-B5F6-E079DCDFDCB9}" destId="{949C034D-4581-4510-B506-C1431371D003}" srcOrd="0" destOrd="0" parTransId="{45F05D09-485F-4F4A-9E80-7A3A54A0B520}" sibTransId="{EFDFAABC-99F4-4A72-92BB-A321850DC1CA}"/>
    <dgm:cxn modelId="{1F18C170-9ED3-4296-BB19-C1BDF3AD748F}" srcId="{F0EC7E48-16E3-4434-B5F6-E079DCDFDCB9}" destId="{9B58F4E3-1D2E-4B6D-A9FA-A2890C040715}" srcOrd="1" destOrd="0" parTransId="{A9A384CE-AB0F-46A0-94AD-78E3E35DD6FF}" sibTransId="{F0DEB559-4F97-49B1-A2C8-F0950B6DC012}"/>
    <dgm:cxn modelId="{BB295C51-C69D-4E85-B377-B4AB114687E8}" type="presOf" srcId="{949C034D-4581-4510-B506-C1431371D003}" destId="{532A7F99-C12F-4AEF-96BD-9007F7454A29}" srcOrd="0" destOrd="0" presId="urn:microsoft.com/office/officeart/2005/8/layout/chevron2"/>
    <dgm:cxn modelId="{88F8D88A-CB9B-4049-BDFF-9298BD581BE2}" srcId="{949C034D-4581-4510-B506-C1431371D003}" destId="{046B7CD7-1F65-4D09-96F2-63171FE15C30}" srcOrd="0" destOrd="0" parTransId="{EC1102A6-9307-4E85-B157-6843EDBEBB77}" sibTransId="{2E4D69F3-59DF-4141-97FF-0164189F82D8}"/>
    <dgm:cxn modelId="{42496BA7-9396-410C-84AA-5F37963B19E5}" type="presOf" srcId="{A8DB4A52-3B05-4818-A042-6487289C99DB}" destId="{E8B42F34-7D60-40E6-BABF-F2CDF77C2D2E}" srcOrd="0" destOrd="1" presId="urn:microsoft.com/office/officeart/2005/8/layout/chevron2"/>
    <dgm:cxn modelId="{B37D6EAA-AE0D-4C80-8BCD-7A8A96CD0656}" srcId="{F0EC7E48-16E3-4434-B5F6-E079DCDFDCB9}" destId="{A49E4EAB-F355-45DF-9083-278ABA5506C6}" srcOrd="2" destOrd="0" parTransId="{7AA205E2-1CFE-4AAA-BCE0-CFAE951D1637}" sibTransId="{5DCEBAC7-8FFB-4BC0-BBE2-AB7E6C5495BE}"/>
    <dgm:cxn modelId="{FE4D55AC-C905-490C-82FB-B23533B5D0B0}" type="presOf" srcId="{F0EC7E48-16E3-4434-B5F6-E079DCDFDCB9}" destId="{B1914D94-9BE7-46FA-B434-5DDD73DEF23C}" srcOrd="0" destOrd="0" presId="urn:microsoft.com/office/officeart/2005/8/layout/chevron2"/>
    <dgm:cxn modelId="{17932CB2-0B3B-4CAF-9B85-B764C4B14BF7}" srcId="{A49E4EAB-F355-45DF-9083-278ABA5506C6}" destId="{6ED37601-B55D-43E3-9F75-5A00B8EBFDDD}" srcOrd="0" destOrd="0" parTransId="{4FD43613-677D-4688-BD11-0E9CC92B4636}" sibTransId="{10EBD504-08F2-4FF8-B4F3-27DD6F12BDD5}"/>
    <dgm:cxn modelId="{251F9DBF-F650-40DB-A22A-604A807B016D}" srcId="{A49E4EAB-F355-45DF-9083-278ABA5506C6}" destId="{A8DB4A52-3B05-4818-A042-6487289C99DB}" srcOrd="1" destOrd="0" parTransId="{A3962983-AFF3-4D6F-B16B-65A53C454D66}" sibTransId="{60E3ED34-42A9-44DC-91D3-6C065DC55DD2}"/>
    <dgm:cxn modelId="{F5C813DA-5C2B-485C-81A4-CD905D9B8897}" type="presOf" srcId="{6ED37601-B55D-43E3-9F75-5A00B8EBFDDD}" destId="{E8B42F34-7D60-40E6-BABF-F2CDF77C2D2E}" srcOrd="0" destOrd="0" presId="urn:microsoft.com/office/officeart/2005/8/layout/chevron2"/>
    <dgm:cxn modelId="{DE9996EC-7D76-45B5-97A3-D754700F6A28}" type="presOf" srcId="{9B58F4E3-1D2E-4B6D-A9FA-A2890C040715}" destId="{DB8511AF-CA63-44A8-8F4C-0055AE2FDF74}" srcOrd="0" destOrd="0" presId="urn:microsoft.com/office/officeart/2005/8/layout/chevron2"/>
    <dgm:cxn modelId="{DAC0E929-FF1B-447B-A652-3D6D90C17612}" type="presParOf" srcId="{B1914D94-9BE7-46FA-B434-5DDD73DEF23C}" destId="{ADA67E71-CE55-483C-8A8C-EBA7A542A0C9}" srcOrd="0" destOrd="0" presId="urn:microsoft.com/office/officeart/2005/8/layout/chevron2"/>
    <dgm:cxn modelId="{3EC4B73B-90E6-4821-B1A8-BC31FFD6D715}" type="presParOf" srcId="{ADA67E71-CE55-483C-8A8C-EBA7A542A0C9}" destId="{532A7F99-C12F-4AEF-96BD-9007F7454A29}" srcOrd="0" destOrd="0" presId="urn:microsoft.com/office/officeart/2005/8/layout/chevron2"/>
    <dgm:cxn modelId="{051138DF-7449-44E0-B7DB-B9B3DF270409}" type="presParOf" srcId="{ADA67E71-CE55-483C-8A8C-EBA7A542A0C9}" destId="{A9881424-373A-4CB5-A009-59EB7B501B05}" srcOrd="1" destOrd="0" presId="urn:microsoft.com/office/officeart/2005/8/layout/chevron2"/>
    <dgm:cxn modelId="{CE9571DA-5310-4801-AA6D-A63BBE107F92}" type="presParOf" srcId="{B1914D94-9BE7-46FA-B434-5DDD73DEF23C}" destId="{6A74B902-EFE7-4B85-9510-14298EB38F18}" srcOrd="1" destOrd="0" presId="urn:microsoft.com/office/officeart/2005/8/layout/chevron2"/>
    <dgm:cxn modelId="{0DCBB650-11CB-4726-A848-B05F29B8A363}" type="presParOf" srcId="{B1914D94-9BE7-46FA-B434-5DDD73DEF23C}" destId="{D2132584-422B-46B8-941E-AEEFB6CDA229}" srcOrd="2" destOrd="0" presId="urn:microsoft.com/office/officeart/2005/8/layout/chevron2"/>
    <dgm:cxn modelId="{63069DA8-35B1-492C-9885-11F06A5FF180}" type="presParOf" srcId="{D2132584-422B-46B8-941E-AEEFB6CDA229}" destId="{DB8511AF-CA63-44A8-8F4C-0055AE2FDF74}" srcOrd="0" destOrd="0" presId="urn:microsoft.com/office/officeart/2005/8/layout/chevron2"/>
    <dgm:cxn modelId="{4E40C5FE-DADB-47AF-814F-931B6D756230}" type="presParOf" srcId="{D2132584-422B-46B8-941E-AEEFB6CDA229}" destId="{E1176A2D-678D-41D8-95B5-A5BCD0B5B41E}" srcOrd="1" destOrd="0" presId="urn:microsoft.com/office/officeart/2005/8/layout/chevron2"/>
    <dgm:cxn modelId="{B442FDC8-514D-45AF-8C3A-B8D0E629CA02}" type="presParOf" srcId="{B1914D94-9BE7-46FA-B434-5DDD73DEF23C}" destId="{C113D6DA-EC4C-42D9-BF55-FB0137FC831A}" srcOrd="3" destOrd="0" presId="urn:microsoft.com/office/officeart/2005/8/layout/chevron2"/>
    <dgm:cxn modelId="{D92F59F1-9D0C-4B7B-AB85-4DF64FCD9262}" type="presParOf" srcId="{B1914D94-9BE7-46FA-B434-5DDD73DEF23C}" destId="{078B5DDA-9AC4-4A9D-9D41-FCEA1E32DD2A}" srcOrd="4" destOrd="0" presId="urn:microsoft.com/office/officeart/2005/8/layout/chevron2"/>
    <dgm:cxn modelId="{238A3200-B3BE-4F54-B29A-3D3497EDCB77}" type="presParOf" srcId="{078B5DDA-9AC4-4A9D-9D41-FCEA1E32DD2A}" destId="{64C6E543-970C-4CE2-8D27-CA5F152198E6}" srcOrd="0" destOrd="0" presId="urn:microsoft.com/office/officeart/2005/8/layout/chevron2"/>
    <dgm:cxn modelId="{274F3661-D50D-42BA-9606-086B88A74AB1}" type="presParOf" srcId="{078B5DDA-9AC4-4A9D-9D41-FCEA1E32DD2A}" destId="{E8B42F34-7D60-40E6-BABF-F2CDF77C2D2E}"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6CA0C9-8726-4195-A5ED-FDAFD87945B7}">
      <dsp:nvSpPr>
        <dsp:cNvPr id="0" name=""/>
        <dsp:cNvSpPr/>
      </dsp:nvSpPr>
      <dsp:spPr>
        <a:xfrm>
          <a:off x="0" y="-78949"/>
          <a:ext cx="9019599" cy="1386485"/>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en-US" sz="1400" b="0" kern="1200" dirty="0"/>
            <a:t>The </a:t>
          </a:r>
          <a:r>
            <a:rPr lang="en-US" sz="1400" b="1" kern="1200" dirty="0"/>
            <a:t>Verification </a:t>
          </a:r>
          <a:r>
            <a:rPr lang="en-US" sz="1400" b="0" kern="1200" dirty="0"/>
            <a:t>process in Workday is the required method for assigning accounting to P-Card transactions. </a:t>
          </a:r>
        </a:p>
        <a:p>
          <a:pPr marL="114300" lvl="1" indent="-114300" algn="l" defTabSz="622300">
            <a:lnSpc>
              <a:spcPct val="90000"/>
            </a:lnSpc>
            <a:spcBef>
              <a:spcPct val="0"/>
            </a:spcBef>
            <a:spcAft>
              <a:spcPct val="15000"/>
            </a:spcAft>
            <a:buFont typeface="Wingdings" panose="05000000000000000000" pitchFamily="2" charset="2"/>
            <a:buChar char="Ø"/>
          </a:pPr>
          <a:r>
            <a:rPr lang="en-US" sz="1400" b="0" kern="1200" dirty="0"/>
            <a:t>Transactions are assigned to a verification document using process: </a:t>
          </a:r>
          <a:r>
            <a:rPr lang="en-US" sz="1400" b="1" kern="1200" dirty="0"/>
            <a:t>Verify Procurement Card Transactions</a:t>
          </a:r>
        </a:p>
        <a:p>
          <a:pPr marL="114300" lvl="1" indent="-114300" algn="l" defTabSz="622300">
            <a:lnSpc>
              <a:spcPct val="90000"/>
            </a:lnSpc>
            <a:spcBef>
              <a:spcPct val="0"/>
            </a:spcBef>
            <a:spcAft>
              <a:spcPct val="15000"/>
            </a:spcAft>
            <a:buFont typeface="Wingdings" panose="05000000000000000000" pitchFamily="2" charset="2"/>
            <a:buChar char="Ø"/>
          </a:pPr>
          <a:r>
            <a:rPr lang="en-US" sz="1400" b="0" kern="1200" dirty="0"/>
            <a:t>Multiple transactions may be verified in a single verification document.</a:t>
          </a:r>
        </a:p>
        <a:p>
          <a:pPr marL="228600" lvl="2" indent="-114300" algn="l" defTabSz="622300">
            <a:lnSpc>
              <a:spcPct val="90000"/>
            </a:lnSpc>
            <a:spcBef>
              <a:spcPct val="0"/>
            </a:spcBef>
            <a:spcAft>
              <a:spcPct val="15000"/>
            </a:spcAft>
            <a:buFont typeface="Wingdings" panose="05000000000000000000" pitchFamily="2" charset="2"/>
            <a:buChar char="Ø"/>
          </a:pPr>
          <a:r>
            <a:rPr lang="en-US" sz="1400" b="0" kern="1200" dirty="0"/>
            <a:t>No more than 5-10 transactions per verification, to avoid approver overload.</a:t>
          </a:r>
        </a:p>
      </dsp:txBody>
      <dsp:txXfrm>
        <a:off x="40609" y="-38340"/>
        <a:ext cx="7523473" cy="1305267"/>
      </dsp:txXfrm>
    </dsp:sp>
    <dsp:sp modelId="{1DA81490-962A-49F7-9BD5-462DECC89DFA}">
      <dsp:nvSpPr>
        <dsp:cNvPr id="0" name=""/>
        <dsp:cNvSpPr/>
      </dsp:nvSpPr>
      <dsp:spPr>
        <a:xfrm>
          <a:off x="795846" y="1446331"/>
          <a:ext cx="9019599" cy="1386485"/>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en-US" sz="1400" kern="1200" dirty="0"/>
            <a:t>Each Verification Requires</a:t>
          </a:r>
          <a:r>
            <a:rPr lang="en-US" sz="1400" b="1" kern="1200" dirty="0"/>
            <a:t>:</a:t>
          </a:r>
          <a:endParaRPr lang="en-US" sz="1400" kern="1200" dirty="0"/>
        </a:p>
        <a:p>
          <a:pPr marL="114300" lvl="1" indent="-114300" algn="l" defTabSz="622300">
            <a:lnSpc>
              <a:spcPct val="90000"/>
            </a:lnSpc>
            <a:spcBef>
              <a:spcPct val="0"/>
            </a:spcBef>
            <a:spcAft>
              <a:spcPct val="15000"/>
            </a:spcAft>
            <a:buFont typeface="Wingdings" panose="05000000000000000000" pitchFamily="2" charset="2"/>
            <a:buChar char="Ø"/>
          </a:pPr>
          <a:r>
            <a:rPr lang="en-US" sz="1400" b="1" kern="1200" dirty="0"/>
            <a:t>Accounting Sequence</a:t>
          </a:r>
          <a:r>
            <a:rPr lang="en-US" sz="1400" kern="1200" dirty="0"/>
            <a:t>: Spend Category, Cost Center, Driver </a:t>
          </a:r>
          <a:r>
            <a:rPr lang="en-US" sz="1400" kern="1200" dirty="0" err="1"/>
            <a:t>Worktag</a:t>
          </a:r>
          <a:endParaRPr lang="en-US" sz="1400" kern="1200" dirty="0"/>
        </a:p>
        <a:p>
          <a:pPr marL="114300" lvl="1" indent="-114300" algn="l" defTabSz="622300">
            <a:lnSpc>
              <a:spcPct val="90000"/>
            </a:lnSpc>
            <a:spcBef>
              <a:spcPct val="0"/>
            </a:spcBef>
            <a:spcAft>
              <a:spcPct val="15000"/>
            </a:spcAft>
            <a:buFont typeface="Wingdings" panose="05000000000000000000" pitchFamily="2" charset="2"/>
            <a:buChar char="Ø"/>
          </a:pPr>
          <a:r>
            <a:rPr lang="en-US" sz="1400" b="1" kern="1200" dirty="0"/>
            <a:t>Attachments</a:t>
          </a:r>
          <a:r>
            <a:rPr lang="en-US" sz="1400" kern="1200" dirty="0"/>
            <a:t>: Itemized Receipt, Supporting Documentation (Official Function Form, or similar)</a:t>
          </a:r>
        </a:p>
        <a:p>
          <a:pPr marL="114300" lvl="1" indent="-114300" algn="l" defTabSz="622300">
            <a:lnSpc>
              <a:spcPct val="90000"/>
            </a:lnSpc>
            <a:spcBef>
              <a:spcPct val="0"/>
            </a:spcBef>
            <a:spcAft>
              <a:spcPct val="15000"/>
            </a:spcAft>
            <a:buFont typeface="Wingdings" panose="05000000000000000000" pitchFamily="2" charset="2"/>
            <a:buChar char="Ø"/>
          </a:pPr>
          <a:r>
            <a:rPr lang="en-US" sz="1400" b="1" kern="1200" dirty="0"/>
            <a:t>Tax Details</a:t>
          </a:r>
          <a:r>
            <a:rPr lang="en-US" sz="1400" kern="1200" dirty="0"/>
            <a:t>: Select whether tax was collected; and whether tax should be remitted to the state.</a:t>
          </a:r>
        </a:p>
      </dsp:txBody>
      <dsp:txXfrm>
        <a:off x="836455" y="1486940"/>
        <a:ext cx="7241318" cy="1305267"/>
      </dsp:txXfrm>
    </dsp:sp>
    <dsp:sp modelId="{1835102F-EAB2-4E12-A407-8C289B2DA940}">
      <dsp:nvSpPr>
        <dsp:cNvPr id="0" name=""/>
        <dsp:cNvSpPr/>
      </dsp:nvSpPr>
      <dsp:spPr>
        <a:xfrm>
          <a:off x="1591693" y="2919335"/>
          <a:ext cx="9019599" cy="1702284"/>
        </a:xfrm>
        <a:prstGeom prst="roundRect">
          <a:avLst>
            <a:gd name="adj" fmla="val 10000"/>
          </a:avLst>
        </a:prstGeom>
        <a:solidFill>
          <a:schemeClr val="lt1">
            <a:hueOff val="0"/>
            <a:satOff val="0"/>
            <a:lumOff val="0"/>
            <a:alphaOff val="0"/>
          </a:schemeClr>
        </a:solidFill>
        <a:ln w="1905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Font typeface="Wingdings" panose="05000000000000000000" pitchFamily="2" charset="2"/>
            <a:buNone/>
          </a:pPr>
          <a:r>
            <a:rPr lang="en-US" sz="1400" b="1" kern="1200" dirty="0"/>
            <a:t>Attachments:</a:t>
          </a:r>
        </a:p>
        <a:p>
          <a:pPr marL="114300" lvl="1" indent="-114300" algn="l" defTabSz="622300">
            <a:lnSpc>
              <a:spcPct val="90000"/>
            </a:lnSpc>
            <a:spcBef>
              <a:spcPct val="0"/>
            </a:spcBef>
            <a:spcAft>
              <a:spcPct val="15000"/>
            </a:spcAft>
            <a:buFont typeface="Wingdings" panose="05000000000000000000" pitchFamily="2" charset="2"/>
            <a:buChar char="Ø"/>
          </a:pPr>
          <a:r>
            <a:rPr lang="en-US" sz="1400" kern="1200" dirty="0"/>
            <a:t>If you make a purchase and lose the receipt: first contact the vendor and request a duplicate receipt.  If one cannot be obtained, then you must submit a </a:t>
          </a:r>
          <a:r>
            <a:rPr lang="en-US" sz="1400" kern="1200" dirty="0">
              <a:hlinkClick xmlns:r="http://schemas.openxmlformats.org/officeDocument/2006/relationships" r:id="rId1"/>
            </a:rPr>
            <a:t>Lost or Unobtainable Receipt form </a:t>
          </a:r>
          <a:r>
            <a:rPr lang="en-US" sz="1400" kern="1200" dirty="0"/>
            <a:t>– this form should be used as a last resort</a:t>
          </a:r>
        </a:p>
        <a:p>
          <a:pPr marL="114300" lvl="1" indent="-114300" algn="l" defTabSz="622300">
            <a:lnSpc>
              <a:spcPct val="90000"/>
            </a:lnSpc>
            <a:spcBef>
              <a:spcPct val="0"/>
            </a:spcBef>
            <a:spcAft>
              <a:spcPct val="15000"/>
            </a:spcAft>
            <a:buFont typeface="Wingdings" panose="05000000000000000000" pitchFamily="2" charset="2"/>
            <a:buChar char="Ø"/>
          </a:pPr>
          <a:r>
            <a:rPr lang="en-US" sz="1400" kern="1200" dirty="0"/>
            <a:t>Some purchases made with a PCard require additional documentation, which must be submitted together with the receipt. You can find forms and other information on our </a:t>
          </a:r>
          <a:r>
            <a:rPr lang="en-US" sz="1400" kern="1200" dirty="0">
              <a:hlinkClick xmlns:r="http://schemas.openxmlformats.org/officeDocument/2006/relationships" r:id="rId2"/>
            </a:rPr>
            <a:t>PCard website. </a:t>
          </a:r>
          <a:endParaRPr lang="en-US" sz="1400" kern="1200" dirty="0"/>
        </a:p>
      </dsp:txBody>
      <dsp:txXfrm>
        <a:off x="1641551" y="2969193"/>
        <a:ext cx="7222820" cy="1602568"/>
      </dsp:txXfrm>
    </dsp:sp>
    <dsp:sp modelId="{A9738A36-8533-43FB-B69E-8B110F7DF721}">
      <dsp:nvSpPr>
        <dsp:cNvPr id="0" name=""/>
        <dsp:cNvSpPr/>
      </dsp:nvSpPr>
      <dsp:spPr>
        <a:xfrm>
          <a:off x="8109993" y="871802"/>
          <a:ext cx="901215" cy="901215"/>
        </a:xfrm>
        <a:prstGeom prst="downArrow">
          <a:avLst>
            <a:gd name="adj1" fmla="val 55000"/>
            <a:gd name="adj2" fmla="val 45000"/>
          </a:avLst>
        </a:prstGeom>
        <a:gradFill flip="none" rotWithShape="0">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5400000" scaled="1"/>
          <a:tileRect/>
        </a:gradFill>
        <a:ln w="1905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312766" y="871802"/>
        <a:ext cx="495669" cy="678164"/>
      </dsp:txXfrm>
    </dsp:sp>
    <dsp:sp modelId="{5FD94048-4208-4130-A46F-0DCF635A87CC}">
      <dsp:nvSpPr>
        <dsp:cNvPr id="0" name=""/>
        <dsp:cNvSpPr/>
      </dsp:nvSpPr>
      <dsp:spPr>
        <a:xfrm>
          <a:off x="8914230" y="2580790"/>
          <a:ext cx="901215" cy="901215"/>
        </a:xfrm>
        <a:prstGeom prst="downArrow">
          <a:avLst>
            <a:gd name="adj1" fmla="val 55000"/>
            <a:gd name="adj2" fmla="val 45000"/>
          </a:avLst>
        </a:prstGeom>
        <a:gradFill flip="none" rotWithShape="0">
          <a:gsLst>
            <a:gs pos="0">
              <a:schemeClr val="accent1">
                <a:lumMod val="75000"/>
                <a:shade val="30000"/>
                <a:satMod val="115000"/>
              </a:schemeClr>
            </a:gs>
            <a:gs pos="50000">
              <a:schemeClr val="accent1">
                <a:lumMod val="75000"/>
                <a:shade val="67500"/>
                <a:satMod val="115000"/>
              </a:schemeClr>
            </a:gs>
            <a:gs pos="100000">
              <a:schemeClr val="accent1">
                <a:lumMod val="75000"/>
                <a:shade val="100000"/>
                <a:satMod val="115000"/>
              </a:schemeClr>
            </a:gs>
          </a:gsLst>
          <a:lin ang="5400000" scaled="1"/>
          <a:tileRect/>
        </a:gradFill>
        <a:ln w="19050" cap="flat" cmpd="sng" algn="ctr">
          <a:solidFill>
            <a:schemeClr val="accent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9117003" y="2580790"/>
        <a:ext cx="495669" cy="67816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2A7F99-C12F-4AEF-96BD-9007F7454A29}">
      <dsp:nvSpPr>
        <dsp:cNvPr id="0" name=""/>
        <dsp:cNvSpPr/>
      </dsp:nvSpPr>
      <dsp:spPr>
        <a:xfrm rot="5400000">
          <a:off x="-235018" y="239666"/>
          <a:ext cx="1566790" cy="1096753"/>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1</a:t>
          </a:r>
          <a:r>
            <a:rPr lang="en-US" sz="1600" kern="1200" baseline="30000" dirty="0"/>
            <a:t>st</a:t>
          </a:r>
          <a:r>
            <a:rPr lang="en-US" sz="1600" kern="1200" dirty="0"/>
            <a:t> Offense</a:t>
          </a:r>
        </a:p>
      </dsp:txBody>
      <dsp:txXfrm rot="-5400000">
        <a:off x="1" y="553025"/>
        <a:ext cx="1096753" cy="470037"/>
      </dsp:txXfrm>
    </dsp:sp>
    <dsp:sp modelId="{A9881424-373A-4CB5-A009-59EB7B501B05}">
      <dsp:nvSpPr>
        <dsp:cNvPr id="0" name=""/>
        <dsp:cNvSpPr/>
      </dsp:nvSpPr>
      <dsp:spPr>
        <a:xfrm rot="5400000">
          <a:off x="3732650" y="-2631248"/>
          <a:ext cx="1018414" cy="6290208"/>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Font typeface="Wingdings" panose="05000000000000000000" pitchFamily="2" charset="2"/>
            <a:buChar char="Ø"/>
          </a:pPr>
          <a:r>
            <a:rPr lang="en-US" sz="1500" kern="1200" dirty="0">
              <a:solidFill>
                <a:schemeClr val="tx1"/>
              </a:solidFill>
            </a:rPr>
            <a:t>For a first offense on an unverified charge, or non-allowable purchase on your PCard, you will receive a written warning from Business Services, and you will be offered more training.</a:t>
          </a:r>
          <a:endParaRPr lang="en-US" sz="1500" kern="1200" dirty="0"/>
        </a:p>
      </dsp:txBody>
      <dsp:txXfrm rot="-5400000">
        <a:off x="1096754" y="54363"/>
        <a:ext cx="6240493" cy="918984"/>
      </dsp:txXfrm>
    </dsp:sp>
    <dsp:sp modelId="{DB8511AF-CA63-44A8-8F4C-0055AE2FDF74}">
      <dsp:nvSpPr>
        <dsp:cNvPr id="0" name=""/>
        <dsp:cNvSpPr/>
      </dsp:nvSpPr>
      <dsp:spPr>
        <a:xfrm rot="5400000">
          <a:off x="-235018" y="1715209"/>
          <a:ext cx="1566790" cy="1096753"/>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2</a:t>
          </a:r>
          <a:r>
            <a:rPr lang="en-US" sz="1600" kern="1200" baseline="30000" dirty="0"/>
            <a:t>nd</a:t>
          </a:r>
          <a:r>
            <a:rPr lang="en-US" sz="1600" kern="1200" dirty="0"/>
            <a:t> Offense</a:t>
          </a:r>
        </a:p>
      </dsp:txBody>
      <dsp:txXfrm rot="-5400000">
        <a:off x="1" y="2028568"/>
        <a:ext cx="1096753" cy="470037"/>
      </dsp:txXfrm>
    </dsp:sp>
    <dsp:sp modelId="{E1176A2D-678D-41D8-95B5-A5BCD0B5B41E}">
      <dsp:nvSpPr>
        <dsp:cNvPr id="0" name=""/>
        <dsp:cNvSpPr/>
      </dsp:nvSpPr>
      <dsp:spPr>
        <a:xfrm rot="5400000">
          <a:off x="3640020" y="-1155706"/>
          <a:ext cx="1203673" cy="6290208"/>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Font typeface="Wingdings" panose="05000000000000000000" pitchFamily="2" charset="2"/>
            <a:buChar char="Ø"/>
          </a:pPr>
          <a:r>
            <a:rPr lang="en-US" sz="1500" kern="1200" dirty="0">
              <a:solidFill>
                <a:schemeClr val="tx1"/>
              </a:solidFill>
            </a:rPr>
            <a:t>For a second offense of an unverified, or non-allowable purchase on your PCard, you will temporarily lose your PCard privileges and must attend training again.</a:t>
          </a:r>
          <a:endParaRPr lang="en-US" sz="1500" kern="1200" dirty="0"/>
        </a:p>
      </dsp:txBody>
      <dsp:txXfrm rot="-5400000">
        <a:off x="1096753" y="1446319"/>
        <a:ext cx="6231450" cy="1086157"/>
      </dsp:txXfrm>
    </dsp:sp>
    <dsp:sp modelId="{64C6E543-970C-4CE2-8D27-CA5F152198E6}">
      <dsp:nvSpPr>
        <dsp:cNvPr id="0" name=""/>
        <dsp:cNvSpPr/>
      </dsp:nvSpPr>
      <dsp:spPr>
        <a:xfrm rot="5400000">
          <a:off x="-235018" y="3228000"/>
          <a:ext cx="1566790" cy="1096753"/>
        </a:xfrm>
        <a:prstGeom prst="chevron">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kern="1200" dirty="0"/>
            <a:t>Habitual Offenses</a:t>
          </a:r>
        </a:p>
      </dsp:txBody>
      <dsp:txXfrm rot="-5400000">
        <a:off x="1" y="3541359"/>
        <a:ext cx="1096753" cy="470037"/>
      </dsp:txXfrm>
    </dsp:sp>
    <dsp:sp modelId="{E8B42F34-7D60-40E6-BABF-F2CDF77C2D2E}">
      <dsp:nvSpPr>
        <dsp:cNvPr id="0" name=""/>
        <dsp:cNvSpPr/>
      </dsp:nvSpPr>
      <dsp:spPr>
        <a:xfrm rot="5400000">
          <a:off x="3602772" y="357084"/>
          <a:ext cx="1278170" cy="6290208"/>
        </a:xfrm>
        <a:prstGeom prst="round2Same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Font typeface="Wingdings" panose="05000000000000000000" pitchFamily="2" charset="2"/>
            <a:buChar char="Ø"/>
          </a:pPr>
          <a:r>
            <a:rPr lang="en-US" sz="1500" kern="1200" dirty="0">
              <a:solidFill>
                <a:schemeClr val="tx1"/>
              </a:solidFill>
            </a:rPr>
            <a:t>For habitual offenses of unverified, or non-allowable purchases, your card will be suspended indefinitely.  You and your PCard Approver will be notified.</a:t>
          </a:r>
          <a:endParaRPr lang="en-US" sz="1500" kern="1200" dirty="0"/>
        </a:p>
        <a:p>
          <a:pPr marL="114300" lvl="1" indent="-114300" algn="l" defTabSz="666750">
            <a:lnSpc>
              <a:spcPct val="90000"/>
            </a:lnSpc>
            <a:spcBef>
              <a:spcPct val="0"/>
            </a:spcBef>
            <a:spcAft>
              <a:spcPct val="15000"/>
            </a:spcAft>
            <a:buFont typeface="Wingdings" panose="05000000000000000000" pitchFamily="2" charset="2"/>
            <a:buChar char="Ø"/>
          </a:pPr>
          <a:r>
            <a:rPr lang="en-US" sz="1500" kern="1200" dirty="0">
              <a:solidFill>
                <a:schemeClr val="tx1"/>
              </a:solidFill>
            </a:rPr>
            <a:t> If you want to reinstate your privileges, you must contact the eProcurement Administrator.</a:t>
          </a:r>
          <a:endParaRPr lang="en-US" sz="1500" kern="1200" dirty="0"/>
        </a:p>
      </dsp:txBody>
      <dsp:txXfrm rot="-5400000">
        <a:off x="1096754" y="2925498"/>
        <a:ext cx="6227813" cy="115338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8275" y="0"/>
            <a:ext cx="3043238" cy="466725"/>
          </a:xfrm>
          <a:prstGeom prst="rect">
            <a:avLst/>
          </a:prstGeom>
        </p:spPr>
        <p:txBody>
          <a:bodyPr vert="horz" lIns="91440" tIns="45720" rIns="91440" bIns="45720" rtlCol="0"/>
          <a:lstStyle>
            <a:lvl1pPr algn="r">
              <a:defRPr sz="1200"/>
            </a:lvl1pPr>
          </a:lstStyle>
          <a:p>
            <a:fld id="{F4D60A79-F71E-45DC-9FB6-22421A762AFC}" type="datetimeFigureOut">
              <a:rPr lang="en-US" smtClean="0"/>
              <a:t>5/3/2022</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9925"/>
            <a:ext cx="5619750" cy="366553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8275" y="8842375"/>
            <a:ext cx="3043238" cy="466725"/>
          </a:xfrm>
          <a:prstGeom prst="rect">
            <a:avLst/>
          </a:prstGeom>
        </p:spPr>
        <p:txBody>
          <a:bodyPr vert="horz" lIns="91440" tIns="45720" rIns="91440" bIns="45720" rtlCol="0" anchor="b"/>
          <a:lstStyle>
            <a:lvl1pPr algn="r">
              <a:defRPr sz="1200"/>
            </a:lvl1pPr>
          </a:lstStyle>
          <a:p>
            <a:fld id="{F6358378-D9F1-479D-AD66-840370A40CA7}" type="slidenum">
              <a:rPr lang="en-US" smtClean="0"/>
              <a:t>‹#›</a:t>
            </a:fld>
            <a:endParaRPr lang="en-US"/>
          </a:p>
        </p:txBody>
      </p:sp>
    </p:spTree>
    <p:extLst>
      <p:ext uri="{BB962C8B-B14F-4D97-AF65-F5344CB8AC3E}">
        <p14:creationId xmlns:p14="http://schemas.microsoft.com/office/powerpoint/2010/main" val="35591191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procurement.uark.edu/e-procurement/pcard/resources/documents/LostUnobtainableForm.pdf" TargetMode="External"/><Relationship Id="rId2" Type="http://schemas.openxmlformats.org/officeDocument/2006/relationships/slide" Target="../slides/slide12.xml"/><Relationship Id="rId1" Type="http://schemas.openxmlformats.org/officeDocument/2006/relationships/notesMaster" Target="../notesMasters/notesMaster1.xml"/><Relationship Id="rId4" Type="http://schemas.openxmlformats.org/officeDocument/2006/relationships/hyperlink" Target="https://procurement.uark.edu/e-procurement/pcard/index.php"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PCard Cardholder Training. The eProcurement Office is under Business Services and administers the PCard Program. </a:t>
            </a:r>
          </a:p>
        </p:txBody>
      </p:sp>
      <p:sp>
        <p:nvSpPr>
          <p:cNvPr id="4" name="Slide Number Placeholder 3"/>
          <p:cNvSpPr>
            <a:spLocks noGrp="1"/>
          </p:cNvSpPr>
          <p:nvPr>
            <p:ph type="sldNum" sz="quarter" idx="5"/>
          </p:nvPr>
        </p:nvSpPr>
        <p:spPr/>
        <p:txBody>
          <a:bodyPr/>
          <a:lstStyle/>
          <a:p>
            <a:fld id="{F6358378-D9F1-479D-AD66-840370A40CA7}" type="slidenum">
              <a:rPr lang="en-US" smtClean="0"/>
              <a:t>1</a:t>
            </a:fld>
            <a:endParaRPr lang="en-US"/>
          </a:p>
        </p:txBody>
      </p:sp>
    </p:spTree>
    <p:extLst>
      <p:ext uri="{BB962C8B-B14F-4D97-AF65-F5344CB8AC3E}">
        <p14:creationId xmlns:p14="http://schemas.microsoft.com/office/powerpoint/2010/main" val="25626205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5 reasons your PCard can be declined. </a:t>
            </a:r>
          </a:p>
          <a:p>
            <a:r>
              <a:rPr lang="en-US" dirty="0"/>
              <a:t>The first happens when online shopping, make sure you are using the correct billing address then try again. </a:t>
            </a:r>
          </a:p>
          <a:p>
            <a:r>
              <a:rPr lang="en-US" dirty="0"/>
              <a:t>Second, you have exceeded the single transaction limit of $2500. Remember never split a purchase to make it under the single transaction limit. </a:t>
            </a:r>
          </a:p>
          <a:p>
            <a:r>
              <a:rPr lang="en-US" dirty="0"/>
              <a:t>Third, you have exceeded your monthly limit of $5000. </a:t>
            </a:r>
          </a:p>
          <a:p>
            <a:r>
              <a:rPr lang="en-US" dirty="0"/>
              <a:t>Forth, you have attempted to use your card and the merchant category code is blocked. </a:t>
            </a:r>
          </a:p>
          <a:p>
            <a:r>
              <a:rPr lang="en-US" dirty="0"/>
              <a:t>And fifth, the bank thinks the charge is fraud and blocked it. </a:t>
            </a:r>
          </a:p>
          <a:p>
            <a:r>
              <a:rPr lang="en-US" dirty="0"/>
              <a:t>If your card is ever declined please contact the eProcurement Office within 48 hours. Many times the eProcurement Office can fix the error quickly so you can continue your purchasing. </a:t>
            </a:r>
          </a:p>
        </p:txBody>
      </p:sp>
      <p:sp>
        <p:nvSpPr>
          <p:cNvPr id="4" name="Slide Number Placeholder 3"/>
          <p:cNvSpPr>
            <a:spLocks noGrp="1"/>
          </p:cNvSpPr>
          <p:nvPr>
            <p:ph type="sldNum" sz="quarter" idx="5"/>
          </p:nvPr>
        </p:nvSpPr>
        <p:spPr/>
        <p:txBody>
          <a:bodyPr/>
          <a:lstStyle/>
          <a:p>
            <a:fld id="{F6358378-D9F1-479D-AD66-840370A40CA7}" type="slidenum">
              <a:rPr lang="en-US" smtClean="0"/>
              <a:t>10</a:t>
            </a:fld>
            <a:endParaRPr lang="en-US"/>
          </a:p>
        </p:txBody>
      </p:sp>
    </p:spTree>
    <p:extLst>
      <p:ext uri="{BB962C8B-B14F-4D97-AF65-F5344CB8AC3E}">
        <p14:creationId xmlns:p14="http://schemas.microsoft.com/office/powerpoint/2010/main" val="3986898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Responsibilities of owning a PCard include keeping the account number confidential, using the PCard for official business only, keeping up with receipts and submitting them on time complete with any additional documentation that is required. Read the listserv messages. Upon termination of employment or if a PCard is no longer needed, as your department to cancel your card. Remember to report a lost or stolen PCard immediately to the US Bank. </a:t>
            </a:r>
          </a:p>
        </p:txBody>
      </p:sp>
      <p:sp>
        <p:nvSpPr>
          <p:cNvPr id="4" name="Slide Number Placeholder 3"/>
          <p:cNvSpPr>
            <a:spLocks noGrp="1"/>
          </p:cNvSpPr>
          <p:nvPr>
            <p:ph type="sldNum" sz="quarter" idx="5"/>
          </p:nvPr>
        </p:nvSpPr>
        <p:spPr/>
        <p:txBody>
          <a:bodyPr/>
          <a:lstStyle/>
          <a:p>
            <a:fld id="{F6358378-D9F1-479D-AD66-840370A40CA7}" type="slidenum">
              <a:rPr lang="en-US" smtClean="0"/>
              <a:t>11</a:t>
            </a:fld>
            <a:endParaRPr lang="en-US"/>
          </a:p>
        </p:txBody>
      </p:sp>
    </p:spTree>
    <p:extLst>
      <p:ext uri="{BB962C8B-B14F-4D97-AF65-F5344CB8AC3E}">
        <p14:creationId xmlns:p14="http://schemas.microsoft.com/office/powerpoint/2010/main" val="24616001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t>Cardholders should get in the habit of </a:t>
            </a:r>
            <a:r>
              <a:rPr lang="en-US" sz="1200" b="0" i="0" dirty="0"/>
              <a:t>submitting their receipts to their PCard Approver or department Administrator at a minimum of once per week. Cardholders must have all receipts to their approver by the Cutoff Date.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p>
          <a:p>
            <a:pPr lvl="0">
              <a:buFont typeface="Wingdings" panose="05000000000000000000" pitchFamily="2" charset="2"/>
              <a:buNone/>
            </a:pPr>
            <a:r>
              <a:rPr lang="en-US" sz="1400" b="0" dirty="0"/>
              <a:t>Each department has a PCard Approver: This is who you submit receipts to, then your department’s approver will submit them to the eProcurement Team via Workday. All receipts are now due at the time of verification.</a:t>
            </a:r>
          </a:p>
          <a:p>
            <a:pPr lvl="0">
              <a:buFont typeface="Wingdings" panose="05000000000000000000" pitchFamily="2" charset="2"/>
              <a:buNone/>
            </a:pPr>
            <a:endParaRPr lang="en-US" sz="1400" b="0" dirty="0"/>
          </a:p>
          <a:p>
            <a:pPr lvl="0">
              <a:buFont typeface="Wingdings" panose="05000000000000000000" pitchFamily="2" charset="2"/>
              <a:buNone/>
            </a:pPr>
            <a:r>
              <a:rPr lang="en-US" sz="1400" dirty="0"/>
              <a:t>Every PCard purchase requires and itemized detailed receipt to be reviewed for validity and approval. If you make a purchase and lose the receipt: first contact the vendor and request a duplicate receipt.  If one cannot be obtained, then you must submit a </a:t>
            </a:r>
            <a:r>
              <a:rPr lang="en-US" sz="1400" dirty="0">
                <a:hlinkClick r:id="rId3"/>
              </a:rPr>
              <a:t>Lost or Unobtainable Receipt form </a:t>
            </a:r>
            <a:r>
              <a:rPr lang="en-US" sz="1400" dirty="0"/>
              <a:t>– this form should be used as a last resort. Some purchases made with a PCard require additional documentation, which must be submitted together with the receipt. You can find forms and other information on the </a:t>
            </a:r>
            <a:r>
              <a:rPr lang="en-US" sz="1400" dirty="0">
                <a:hlinkClick r:id="rId4"/>
              </a:rPr>
              <a:t>PCard website. </a:t>
            </a:r>
            <a:endParaRPr lang="en-US" sz="1400" dirty="0"/>
          </a:p>
          <a:p>
            <a:pPr lvl="0">
              <a:buFont typeface="Wingdings" panose="05000000000000000000" pitchFamily="2" charset="2"/>
              <a:buNone/>
            </a:pPr>
            <a:endParaRPr lang="en-US" sz="1400" b="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b="0" i="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p>
          <a:p>
            <a:endParaRPr lang="en-US" dirty="0"/>
          </a:p>
        </p:txBody>
      </p:sp>
      <p:sp>
        <p:nvSpPr>
          <p:cNvPr id="4" name="Slide Number Placeholder 3"/>
          <p:cNvSpPr>
            <a:spLocks noGrp="1"/>
          </p:cNvSpPr>
          <p:nvPr>
            <p:ph type="sldNum" sz="quarter" idx="5"/>
          </p:nvPr>
        </p:nvSpPr>
        <p:spPr/>
        <p:txBody>
          <a:bodyPr/>
          <a:lstStyle/>
          <a:p>
            <a:fld id="{F6358378-D9F1-479D-AD66-840370A40CA7}" type="slidenum">
              <a:rPr lang="en-US" smtClean="0"/>
              <a:t>12</a:t>
            </a:fld>
            <a:endParaRPr lang="en-US"/>
          </a:p>
        </p:txBody>
      </p:sp>
    </p:spTree>
    <p:extLst>
      <p:ext uri="{BB962C8B-B14F-4D97-AF65-F5344CB8AC3E}">
        <p14:creationId xmlns:p14="http://schemas.microsoft.com/office/powerpoint/2010/main" val="470976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Understanding PCard dates is important to being a compliant cardholder. The Begin Date is the billing cycle start date. The Cutoff Date is the date cardholders should have all their receipts turned in to their Approvers.  The Verifications Due Date is the date all charges uploaded by the cutoff date must be verified in Workday. </a:t>
            </a:r>
            <a:r>
              <a:rPr lang="en-US" b="0" i="0" dirty="0">
                <a:solidFill>
                  <a:srgbClr val="5A5A5A"/>
                </a:solidFill>
                <a:effectLst/>
                <a:latin typeface="Lato"/>
              </a:rPr>
              <a:t>We recommend that cardholders get in the habit of turning in receipts and verifying all their outstanding transactions weekly.</a:t>
            </a:r>
            <a:endParaRPr lang="en-US" dirty="0"/>
          </a:p>
        </p:txBody>
      </p:sp>
      <p:sp>
        <p:nvSpPr>
          <p:cNvPr id="4" name="Slide Number Placeholder 3"/>
          <p:cNvSpPr>
            <a:spLocks noGrp="1"/>
          </p:cNvSpPr>
          <p:nvPr>
            <p:ph type="sldNum" sz="quarter" idx="5"/>
          </p:nvPr>
        </p:nvSpPr>
        <p:spPr/>
        <p:txBody>
          <a:bodyPr/>
          <a:lstStyle/>
          <a:p>
            <a:fld id="{F6358378-D9F1-479D-AD66-840370A40CA7}" type="slidenum">
              <a:rPr lang="en-US" smtClean="0"/>
              <a:t>13</a:t>
            </a:fld>
            <a:endParaRPr lang="en-US"/>
          </a:p>
        </p:txBody>
      </p:sp>
    </p:spTree>
    <p:extLst>
      <p:ext uri="{BB962C8B-B14F-4D97-AF65-F5344CB8AC3E}">
        <p14:creationId xmlns:p14="http://schemas.microsoft.com/office/powerpoint/2010/main" val="24019741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All PCard charges must be verified in Workday by the Verifications Due Date. We encourage all Cardholders to turn in receipts &amp; verify their outstanding charges weekly. If charges are not approved by the Verifications Due Date, Cardholders will receive a warning.  If it continues the card will be suspended. This process is outlined under Misuse of Your PCard. </a:t>
            </a:r>
          </a:p>
        </p:txBody>
      </p:sp>
      <p:sp>
        <p:nvSpPr>
          <p:cNvPr id="4" name="Slide Number Placeholder 3"/>
          <p:cNvSpPr>
            <a:spLocks noGrp="1"/>
          </p:cNvSpPr>
          <p:nvPr>
            <p:ph type="sldNum" sz="quarter" idx="5"/>
          </p:nvPr>
        </p:nvSpPr>
        <p:spPr/>
        <p:txBody>
          <a:bodyPr/>
          <a:lstStyle/>
          <a:p>
            <a:fld id="{F6358378-D9F1-479D-AD66-840370A40CA7}" type="slidenum">
              <a:rPr lang="en-US" smtClean="0"/>
              <a:t>14</a:t>
            </a:fld>
            <a:endParaRPr lang="en-US"/>
          </a:p>
        </p:txBody>
      </p:sp>
    </p:spTree>
    <p:extLst>
      <p:ext uri="{BB962C8B-B14F-4D97-AF65-F5344CB8AC3E}">
        <p14:creationId xmlns:p14="http://schemas.microsoft.com/office/powerpoint/2010/main" val="802900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PCard purchases are audited by the eProcurement Office. Audits include: Walmart, SAMs, Amazon, Restaurants, Level 3, Random, Cardholders who are Approvers, Purchases over $2500 and Lost or Unobtainable Receipts. If the eProcurement Office has questions about a purchase, the verification in Workday will be returned requesting more information. This process is designed to keep the Institution in compliance with all laws and policies.</a:t>
            </a:r>
          </a:p>
        </p:txBody>
      </p:sp>
      <p:sp>
        <p:nvSpPr>
          <p:cNvPr id="4" name="Slide Number Placeholder 3"/>
          <p:cNvSpPr>
            <a:spLocks noGrp="1"/>
          </p:cNvSpPr>
          <p:nvPr>
            <p:ph type="sldNum" sz="quarter" idx="5"/>
          </p:nvPr>
        </p:nvSpPr>
        <p:spPr/>
        <p:txBody>
          <a:bodyPr/>
          <a:lstStyle/>
          <a:p>
            <a:fld id="{F6358378-D9F1-479D-AD66-840370A40CA7}" type="slidenum">
              <a:rPr lang="en-US" smtClean="0"/>
              <a:t>15</a:t>
            </a:fld>
            <a:endParaRPr lang="en-US"/>
          </a:p>
        </p:txBody>
      </p:sp>
    </p:spTree>
    <p:extLst>
      <p:ext uri="{BB962C8B-B14F-4D97-AF65-F5344CB8AC3E}">
        <p14:creationId xmlns:p14="http://schemas.microsoft.com/office/powerpoint/2010/main" val="15887402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misuse of your PCard. For the first Offense of an unverified charge, or non-allowable purchase on your PCard, you will receive a written warning from Business Services, and you will be offered more training. For a second offense of an unverified, or non-allowable purchase, you will temporarily loose your PCard privileges and must attend training again. For habitual offenses of unverified, or non-allowable purchases, your card will be suspended indefinitely.  You and your PCard approver will be notified. If you want to reinstate your privileges, you must contact the eProcurement Administrator. </a:t>
            </a:r>
          </a:p>
          <a:p>
            <a:endParaRPr lang="en-US" dirty="0"/>
          </a:p>
          <a:p>
            <a:r>
              <a:rPr lang="en-US" dirty="0"/>
              <a:t>Understand that intentional misuse or abuse of the PCard or PCard rules will result in immediate revocation of the PCard privileges and possible disciplinary and legal action. </a:t>
            </a:r>
          </a:p>
          <a:p>
            <a:r>
              <a:rPr lang="en-US" dirty="0"/>
              <a:t>If we suspect you are using your card fraudulently or inappropriately, your card will be suspended, you and your approver will be notified, possible investigation and termination of employment. </a:t>
            </a:r>
          </a:p>
          <a:p>
            <a:r>
              <a:rPr lang="en-US" dirty="0"/>
              <a:t>The eProcurement Office reserves the right to suspend/cancel cards immediately depending on the severity of the offense. </a:t>
            </a:r>
          </a:p>
          <a:p>
            <a:r>
              <a:rPr lang="en-US" dirty="0"/>
              <a:t>If you are invoiced for personal/non-allowable charge your Department’s Budget Officer will be copied on the invoice. </a:t>
            </a:r>
          </a:p>
        </p:txBody>
      </p:sp>
      <p:sp>
        <p:nvSpPr>
          <p:cNvPr id="4" name="Slide Number Placeholder 3"/>
          <p:cNvSpPr>
            <a:spLocks noGrp="1"/>
          </p:cNvSpPr>
          <p:nvPr>
            <p:ph type="sldNum" sz="quarter" idx="5"/>
          </p:nvPr>
        </p:nvSpPr>
        <p:spPr/>
        <p:txBody>
          <a:bodyPr/>
          <a:lstStyle/>
          <a:p>
            <a:fld id="{F6358378-D9F1-479D-AD66-840370A40CA7}" type="slidenum">
              <a:rPr lang="en-US" smtClean="0"/>
              <a:t>16</a:t>
            </a:fld>
            <a:endParaRPr lang="en-US"/>
          </a:p>
        </p:txBody>
      </p:sp>
    </p:spTree>
    <p:extLst>
      <p:ext uri="{BB962C8B-B14F-4D97-AF65-F5344CB8AC3E}">
        <p14:creationId xmlns:p14="http://schemas.microsoft.com/office/powerpoint/2010/main" val="36002726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PCard website, pcard.uark.edu, houses tons of information about the PCard. Policy and Procedures, Cutoff Dates, Training Dates, Gift Card information and so much more can be found here. If you cannot find what you are looking for please contact the eProcurement Office. </a:t>
            </a:r>
          </a:p>
        </p:txBody>
      </p:sp>
      <p:sp>
        <p:nvSpPr>
          <p:cNvPr id="4" name="Slide Number Placeholder 3"/>
          <p:cNvSpPr>
            <a:spLocks noGrp="1"/>
          </p:cNvSpPr>
          <p:nvPr>
            <p:ph type="sldNum" sz="quarter" idx="5"/>
          </p:nvPr>
        </p:nvSpPr>
        <p:spPr/>
        <p:txBody>
          <a:bodyPr/>
          <a:lstStyle/>
          <a:p>
            <a:fld id="{F6358378-D9F1-479D-AD66-840370A40CA7}" type="slidenum">
              <a:rPr lang="en-US" smtClean="0"/>
              <a:t>17</a:t>
            </a:fld>
            <a:endParaRPr lang="en-US"/>
          </a:p>
        </p:txBody>
      </p:sp>
    </p:spTree>
    <p:extLst>
      <p:ext uri="{BB962C8B-B14F-4D97-AF65-F5344CB8AC3E}">
        <p14:creationId xmlns:p14="http://schemas.microsoft.com/office/powerpoint/2010/main" val="214775754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Congratulations! You can now come pick up your PCard and sign the PCard Agreement form in ADMN 321. </a:t>
            </a:r>
          </a:p>
          <a:p>
            <a:r>
              <a:rPr lang="en-US" dirty="0"/>
              <a:t>If you need to contact the eProcurement Office please email pcard@uark.edu or call 479-575-2551.</a:t>
            </a:r>
          </a:p>
          <a:p>
            <a:r>
              <a:rPr lang="en-US" dirty="0"/>
              <a:t>Thanks for watching!</a:t>
            </a:r>
          </a:p>
        </p:txBody>
      </p:sp>
      <p:sp>
        <p:nvSpPr>
          <p:cNvPr id="4" name="Slide Number Placeholder 3"/>
          <p:cNvSpPr>
            <a:spLocks noGrp="1"/>
          </p:cNvSpPr>
          <p:nvPr>
            <p:ph type="sldNum" sz="quarter" idx="5"/>
          </p:nvPr>
        </p:nvSpPr>
        <p:spPr/>
        <p:txBody>
          <a:bodyPr/>
          <a:lstStyle/>
          <a:p>
            <a:fld id="{F6358378-D9F1-479D-AD66-840370A40CA7}" type="slidenum">
              <a:rPr lang="en-US" smtClean="0"/>
              <a:t>18</a:t>
            </a:fld>
            <a:endParaRPr lang="en-US"/>
          </a:p>
        </p:txBody>
      </p:sp>
    </p:spTree>
    <p:extLst>
      <p:ext uri="{BB962C8B-B14F-4D97-AF65-F5344CB8AC3E}">
        <p14:creationId xmlns:p14="http://schemas.microsoft.com/office/powerpoint/2010/main" val="14602072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Procurement Card (PCard) is a credit card issued by the University of Arkansas through US Bank to be used for official business purchases. To activate your PCard you will call the 1-800 number and enter the following information as requested: card number, zip code, last 4 of the SSN, work phone number. Please note that if your work number does not work, you will need to use the Business Services front office number 479-575-2551. When you call to activate your PCard you will set up a PIN number. </a:t>
            </a:r>
          </a:p>
        </p:txBody>
      </p:sp>
      <p:sp>
        <p:nvSpPr>
          <p:cNvPr id="4" name="Slide Number Placeholder 3"/>
          <p:cNvSpPr>
            <a:spLocks noGrp="1"/>
          </p:cNvSpPr>
          <p:nvPr>
            <p:ph type="sldNum" sz="quarter" idx="5"/>
          </p:nvPr>
        </p:nvSpPr>
        <p:spPr/>
        <p:txBody>
          <a:bodyPr/>
          <a:lstStyle/>
          <a:p>
            <a:fld id="{F6358378-D9F1-479D-AD66-840370A40CA7}" type="slidenum">
              <a:rPr lang="en-US" smtClean="0"/>
              <a:t>2</a:t>
            </a:fld>
            <a:endParaRPr lang="en-US"/>
          </a:p>
        </p:txBody>
      </p:sp>
    </p:spTree>
    <p:extLst>
      <p:ext uri="{BB962C8B-B14F-4D97-AF65-F5344CB8AC3E}">
        <p14:creationId xmlns:p14="http://schemas.microsoft.com/office/powerpoint/2010/main" val="19729694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monthly spending limits reset every 30 days. The Billing Cycle resets on the 16</a:t>
            </a:r>
            <a:r>
              <a:rPr lang="en-US" baseline="30000" dirty="0"/>
              <a:t>th</a:t>
            </a:r>
            <a:r>
              <a:rPr lang="en-US" dirty="0"/>
              <a:t> of each month, unless it falls on a Sunday.</a:t>
            </a:r>
          </a:p>
        </p:txBody>
      </p:sp>
      <p:sp>
        <p:nvSpPr>
          <p:cNvPr id="4" name="Slide Number Placeholder 3"/>
          <p:cNvSpPr>
            <a:spLocks noGrp="1"/>
          </p:cNvSpPr>
          <p:nvPr>
            <p:ph type="sldNum" sz="quarter" idx="5"/>
          </p:nvPr>
        </p:nvSpPr>
        <p:spPr/>
        <p:txBody>
          <a:bodyPr/>
          <a:lstStyle/>
          <a:p>
            <a:fld id="{F6358378-D9F1-479D-AD66-840370A40CA7}" type="slidenum">
              <a:rPr lang="en-US" smtClean="0"/>
              <a:t>3</a:t>
            </a:fld>
            <a:endParaRPr lang="en-US"/>
          </a:p>
        </p:txBody>
      </p:sp>
    </p:spTree>
    <p:extLst>
      <p:ext uri="{BB962C8B-B14F-4D97-AF65-F5344CB8AC3E}">
        <p14:creationId xmlns:p14="http://schemas.microsoft.com/office/powerpoint/2010/main" val="28953268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standard monthly spending limit is $5000. If you do not spend your monthly limit money does not roll over to the next month. The standard single transaction limit is $2500. This limit is due to the capitalization of assets for tracking. </a:t>
            </a:r>
          </a:p>
          <a:p>
            <a:r>
              <a:rPr lang="en-US" dirty="0"/>
              <a:t>If you purchase an item over $2500 by splitting the cost you will receive a written warning, if it happens again your card will be suspended. There is never a reason to split a purchase, if you need to make a purchase over your limits you must contact the eProcurement Administrator for approval. Include what you need to purchase, why you cannot use a PO, and give the final purchase amount including taxes and shipping. </a:t>
            </a:r>
          </a:p>
          <a:p>
            <a:r>
              <a:rPr lang="en-US" dirty="0"/>
              <a:t>Your spending limits may be less depending on your department. </a:t>
            </a:r>
          </a:p>
        </p:txBody>
      </p:sp>
      <p:sp>
        <p:nvSpPr>
          <p:cNvPr id="4" name="Slide Number Placeholder 3"/>
          <p:cNvSpPr>
            <a:spLocks noGrp="1"/>
          </p:cNvSpPr>
          <p:nvPr>
            <p:ph type="sldNum" sz="quarter" idx="5"/>
          </p:nvPr>
        </p:nvSpPr>
        <p:spPr/>
        <p:txBody>
          <a:bodyPr/>
          <a:lstStyle/>
          <a:p>
            <a:fld id="{F6358378-D9F1-479D-AD66-840370A40CA7}" type="slidenum">
              <a:rPr lang="en-US" smtClean="0"/>
              <a:t>4</a:t>
            </a:fld>
            <a:endParaRPr lang="en-US"/>
          </a:p>
        </p:txBody>
      </p:sp>
    </p:spTree>
    <p:extLst>
      <p:ext uri="{BB962C8B-B14F-4D97-AF65-F5344CB8AC3E}">
        <p14:creationId xmlns:p14="http://schemas.microsoft.com/office/powerpoint/2010/main" val="39024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some items that are NEVER allowed to be purchased with a PCard. Those items include: alcoholic beverages, birthday/holiday/greeting/thank you cards, supplies and food for office birthday parties or celebrations, items for personal use, personal convenience items such as candy, coffee, coffee makers, etc., printing using a printing press, any purchase that requires an official university of Arkansas signature such as a maintenance agreement, airfare or other travel expenses such as lodging, car rental, fuel, narcotics/prescriptions/over the counter medicine used for human consumption, construction or remodeling, gifts of any kind including flowers. If you ever have any question if an item is allowed, please call the eProcurement Office before making the purchase. </a:t>
            </a:r>
          </a:p>
        </p:txBody>
      </p:sp>
      <p:sp>
        <p:nvSpPr>
          <p:cNvPr id="4" name="Slide Number Placeholder 3"/>
          <p:cNvSpPr>
            <a:spLocks noGrp="1"/>
          </p:cNvSpPr>
          <p:nvPr>
            <p:ph type="sldNum" sz="quarter" idx="5"/>
          </p:nvPr>
        </p:nvSpPr>
        <p:spPr/>
        <p:txBody>
          <a:bodyPr/>
          <a:lstStyle/>
          <a:p>
            <a:fld id="{F6358378-D9F1-479D-AD66-840370A40CA7}" type="slidenum">
              <a:rPr lang="en-US" smtClean="0"/>
              <a:t>5</a:t>
            </a:fld>
            <a:endParaRPr lang="en-US"/>
          </a:p>
        </p:txBody>
      </p:sp>
    </p:spTree>
    <p:extLst>
      <p:ext uri="{BB962C8B-B14F-4D97-AF65-F5344CB8AC3E}">
        <p14:creationId xmlns:p14="http://schemas.microsoft.com/office/powerpoint/2010/main" val="20556616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making online purchases the billing address that you will use is the address to the administration building. 1125 West Maple Street ADMN 321 Fayetteville, AR 72701. All of the words must be spelled out completely. Remember DO NOT ship to this address, this is only a billing address not a shipping address. </a:t>
            </a:r>
          </a:p>
          <a:p>
            <a:r>
              <a:rPr lang="en-US" dirty="0"/>
              <a:t>Always ship items to an official University of Arkansas address, never ship to a personal address. </a:t>
            </a:r>
          </a:p>
        </p:txBody>
      </p:sp>
      <p:sp>
        <p:nvSpPr>
          <p:cNvPr id="4" name="Slide Number Placeholder 3"/>
          <p:cNvSpPr>
            <a:spLocks noGrp="1"/>
          </p:cNvSpPr>
          <p:nvPr>
            <p:ph type="sldNum" sz="quarter" idx="5"/>
          </p:nvPr>
        </p:nvSpPr>
        <p:spPr/>
        <p:txBody>
          <a:bodyPr/>
          <a:lstStyle/>
          <a:p>
            <a:fld id="{F6358378-D9F1-479D-AD66-840370A40CA7}" type="slidenum">
              <a:rPr lang="en-US" smtClean="0"/>
              <a:t>6</a:t>
            </a:fld>
            <a:endParaRPr lang="en-US"/>
          </a:p>
        </p:txBody>
      </p:sp>
    </p:spTree>
    <p:extLst>
      <p:ext uri="{BB962C8B-B14F-4D97-AF65-F5344CB8AC3E}">
        <p14:creationId xmlns:p14="http://schemas.microsoft.com/office/powerpoint/2010/main" val="2867443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may use </a:t>
            </a:r>
            <a:r>
              <a:rPr lang="en-US" dirty="0" err="1"/>
              <a:t>PCards</a:t>
            </a:r>
            <a:r>
              <a:rPr lang="en-US" dirty="0"/>
              <a:t> to order from Amazon and PayPal. However, you must set up a separate account that is tied to your University of Arkansas email address. You want to keep business, business and personal, personal. Departments are allowed to purchase an Amazon Prime Membership, but it is up to each department. The eProcurement Office recommends only one membership per department. </a:t>
            </a:r>
          </a:p>
        </p:txBody>
      </p:sp>
      <p:sp>
        <p:nvSpPr>
          <p:cNvPr id="4" name="Slide Number Placeholder 3"/>
          <p:cNvSpPr>
            <a:spLocks noGrp="1"/>
          </p:cNvSpPr>
          <p:nvPr>
            <p:ph type="sldNum" sz="quarter" idx="5"/>
          </p:nvPr>
        </p:nvSpPr>
        <p:spPr/>
        <p:txBody>
          <a:bodyPr/>
          <a:lstStyle/>
          <a:p>
            <a:fld id="{F6358378-D9F1-479D-AD66-840370A40CA7}" type="slidenum">
              <a:rPr lang="en-US" smtClean="0"/>
              <a:t>7</a:t>
            </a:fld>
            <a:endParaRPr lang="en-US"/>
          </a:p>
        </p:txBody>
      </p:sp>
    </p:spTree>
    <p:extLst>
      <p:ext uri="{BB962C8B-B14F-4D97-AF65-F5344CB8AC3E}">
        <p14:creationId xmlns:p14="http://schemas.microsoft.com/office/powerpoint/2010/main" val="15121765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Gift Cards and Prizes may be bought with a PCard if you receive PRIOR approval from the eProcurement Office. Read the entire Gift Card Purchasing using a PCard page before beginning. Prior approval is required before making these purchases. If prior approval is not obtained your PCard will be immediately suspended. Only gift cards from Walmart, SAMs, or Amazon are allowed on the PCard. The signed approval and disbursement log will need to be turned in with the receipt.</a:t>
            </a:r>
          </a:p>
        </p:txBody>
      </p:sp>
      <p:sp>
        <p:nvSpPr>
          <p:cNvPr id="4" name="Slide Number Placeholder 3"/>
          <p:cNvSpPr>
            <a:spLocks noGrp="1"/>
          </p:cNvSpPr>
          <p:nvPr>
            <p:ph type="sldNum" sz="quarter" idx="5"/>
          </p:nvPr>
        </p:nvSpPr>
        <p:spPr/>
        <p:txBody>
          <a:bodyPr/>
          <a:lstStyle/>
          <a:p>
            <a:fld id="{F6358378-D9F1-479D-AD66-840370A40CA7}" type="slidenum">
              <a:rPr lang="en-US" smtClean="0"/>
              <a:t>8</a:t>
            </a:fld>
            <a:endParaRPr lang="en-US"/>
          </a:p>
        </p:txBody>
      </p:sp>
    </p:spTree>
    <p:extLst>
      <p:ext uri="{BB962C8B-B14F-4D97-AF65-F5344CB8AC3E}">
        <p14:creationId xmlns:p14="http://schemas.microsoft.com/office/powerpoint/2010/main" val="15747039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Wingdings" panose="05000000000000000000" pitchFamily="2" charset="2"/>
              <a:buNone/>
            </a:pPr>
            <a:r>
              <a:rPr lang="en-US" b="0" dirty="0">
                <a:solidFill>
                  <a:schemeClr val="tx1"/>
                </a:solidFill>
              </a:rPr>
              <a:t>If your PCard is ever lost or stolen, call US Bank Customer Service. If you suspect fraud on your PCard call US Bank Fraud Department. Call the Bank BEFORE calling the PCard Office.</a:t>
            </a:r>
          </a:p>
          <a:p>
            <a:pPr>
              <a:buFont typeface="Wingdings" panose="05000000000000000000" pitchFamily="2" charset="2"/>
              <a:buNone/>
            </a:pPr>
            <a:r>
              <a:rPr lang="en-US" b="0" dirty="0">
                <a:solidFill>
                  <a:schemeClr val="tx1"/>
                </a:solidFill>
              </a:rPr>
              <a:t>At anytime, you can check Workday for your PCard charges. To do this, </a:t>
            </a:r>
            <a:r>
              <a:rPr lang="en-US" b="0" dirty="0" err="1">
                <a:solidFill>
                  <a:schemeClr val="tx1"/>
                </a:solidFill>
              </a:rPr>
              <a:t>simploy</a:t>
            </a:r>
            <a:r>
              <a:rPr lang="en-US" b="0" dirty="0">
                <a:solidFill>
                  <a:schemeClr val="tx1"/>
                </a:solidFill>
              </a:rPr>
              <a:t> log into Workday.  Go to the search field on your home screen, type in “Verify Procurement Card Transactions”, press Enter, and then click on “OK”.  You have the ability to call US Bank Customer Service and check your current balance whenever you desire.</a:t>
            </a:r>
          </a:p>
          <a:p>
            <a:pPr>
              <a:buFont typeface="Wingdings" panose="05000000000000000000" pitchFamily="2" charset="2"/>
              <a:buNone/>
            </a:pPr>
            <a:r>
              <a:rPr lang="en-US" b="0" dirty="0">
                <a:solidFill>
                  <a:schemeClr val="tx1"/>
                </a:solidFill>
              </a:rPr>
              <a:t>If you receive </a:t>
            </a:r>
            <a:r>
              <a:rPr lang="en-US" b="0" u="sng" dirty="0">
                <a:solidFill>
                  <a:schemeClr val="tx1"/>
                </a:solidFill>
              </a:rPr>
              <a:t>ANY</a:t>
            </a:r>
            <a:r>
              <a:rPr lang="en-US" b="0" dirty="0">
                <a:solidFill>
                  <a:schemeClr val="tx1"/>
                </a:solidFill>
              </a:rPr>
              <a:t> promotional gift card, coupons, rebates, or items while making online OR in store purchases, remember that these items belong to the University of Arkansas and are NOT yours to take home. You may accept these items as long as you turn them in to your department for further University business use.</a:t>
            </a:r>
          </a:p>
          <a:p>
            <a:pPr>
              <a:buFont typeface="Wingdings" panose="05000000000000000000" pitchFamily="2" charset="2"/>
              <a:buNone/>
            </a:pPr>
            <a:r>
              <a:rPr lang="en-US" b="0" dirty="0">
                <a:solidFill>
                  <a:schemeClr val="tx1"/>
                </a:solidFill>
              </a:rPr>
              <a:t>Do NOT receive cash back on any purchase, return, or exchange of items purchased on the PCard.</a:t>
            </a:r>
          </a:p>
          <a:p>
            <a:endParaRPr lang="en-US" dirty="0"/>
          </a:p>
        </p:txBody>
      </p:sp>
      <p:sp>
        <p:nvSpPr>
          <p:cNvPr id="4" name="Slide Number Placeholder 3"/>
          <p:cNvSpPr>
            <a:spLocks noGrp="1"/>
          </p:cNvSpPr>
          <p:nvPr>
            <p:ph type="sldNum" sz="quarter" idx="5"/>
          </p:nvPr>
        </p:nvSpPr>
        <p:spPr/>
        <p:txBody>
          <a:bodyPr/>
          <a:lstStyle/>
          <a:p>
            <a:fld id="{F6358378-D9F1-479D-AD66-840370A40CA7}" type="slidenum">
              <a:rPr lang="en-US" smtClean="0"/>
              <a:t>9</a:t>
            </a:fld>
            <a:endParaRPr lang="en-US"/>
          </a:p>
        </p:txBody>
      </p:sp>
    </p:spTree>
    <p:extLst>
      <p:ext uri="{BB962C8B-B14F-4D97-AF65-F5344CB8AC3E}">
        <p14:creationId xmlns:p14="http://schemas.microsoft.com/office/powerpoint/2010/main" val="2585483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1D32F313-2991-4C07-B3E2-940D56EA75FC}" type="datetimeFigureOut">
              <a:rPr lang="en-US" smtClean="0"/>
              <a:t>5/3/2022</a:t>
            </a:fld>
            <a:endParaRPr lang="en-US"/>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98B82AFE-3A8A-4C68-8E8A-D76F92D7D746}"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13701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32F313-2991-4C07-B3E2-940D56EA75FC}" type="datetimeFigureOut">
              <a:rPr lang="en-US" smtClean="0"/>
              <a:t>5/3/2022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82AFE-3A8A-4C68-8E8A-D76F92D7D746}" type="slidenum">
              <a:rPr lang="en-US" smtClean="0"/>
              <a:t>‹#›</a:t>
            </a:fld>
            <a:endParaRPr lang="en-US"/>
          </a:p>
        </p:txBody>
      </p:sp>
    </p:spTree>
    <p:extLst>
      <p:ext uri="{BB962C8B-B14F-4D97-AF65-F5344CB8AC3E}">
        <p14:creationId xmlns:p14="http://schemas.microsoft.com/office/powerpoint/2010/main" val="25176750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32F313-2991-4C07-B3E2-940D56EA75FC}" type="datetimeFigureOut">
              <a:rPr lang="en-US" smtClean="0"/>
              <a:t>5/3/2022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82AFE-3A8A-4C68-8E8A-D76F92D7D746}" type="slidenum">
              <a:rPr lang="en-US" smtClean="0"/>
              <a:t>‹#›</a:t>
            </a:fld>
            <a:endParaRPr lang="en-US"/>
          </a:p>
        </p:txBody>
      </p:sp>
    </p:spTree>
    <p:extLst>
      <p:ext uri="{BB962C8B-B14F-4D97-AF65-F5344CB8AC3E}">
        <p14:creationId xmlns:p14="http://schemas.microsoft.com/office/powerpoint/2010/main" val="6885718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32F313-2991-4C07-B3E2-940D56EA75FC}" type="datetimeFigureOut">
              <a:rPr lang="en-US" smtClean="0"/>
              <a:t>5/3/2022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82AFE-3A8A-4C68-8E8A-D76F92D7D746}" type="slidenum">
              <a:rPr lang="en-US" smtClean="0"/>
              <a:t>‹#›</a:t>
            </a:fld>
            <a:endParaRPr lang="en-US"/>
          </a:p>
        </p:txBody>
      </p:sp>
    </p:spTree>
    <p:extLst>
      <p:ext uri="{BB962C8B-B14F-4D97-AF65-F5344CB8AC3E}">
        <p14:creationId xmlns:p14="http://schemas.microsoft.com/office/powerpoint/2010/main" val="3239389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D32F313-2991-4C07-B3E2-940D56EA75FC}" type="datetimeFigureOut">
              <a:rPr lang="en-US" smtClean="0"/>
              <a:t>5/3/2022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B82AFE-3A8A-4C68-8E8A-D76F92D7D746}"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2422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D32F313-2991-4C07-B3E2-940D56EA75FC}" type="datetimeFigureOut">
              <a:rPr lang="en-US" smtClean="0"/>
              <a:t>5/3/2022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B82AFE-3A8A-4C68-8E8A-D76F92D7D746}" type="slidenum">
              <a:rPr lang="en-US" smtClean="0"/>
              <a:t>‹#›</a:t>
            </a:fld>
            <a:endParaRPr lang="en-US"/>
          </a:p>
        </p:txBody>
      </p:sp>
    </p:spTree>
    <p:extLst>
      <p:ext uri="{BB962C8B-B14F-4D97-AF65-F5344CB8AC3E}">
        <p14:creationId xmlns:p14="http://schemas.microsoft.com/office/powerpoint/2010/main" val="31883088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32F313-2991-4C07-B3E2-940D56EA75FC}" type="datetimeFigureOut">
              <a:rPr lang="en-US" smtClean="0"/>
              <a:t>5/3/2022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B82AFE-3A8A-4C68-8E8A-D76F92D7D746}" type="slidenum">
              <a:rPr lang="en-US" smtClean="0"/>
              <a:t>‹#›</a:t>
            </a:fld>
            <a:endParaRPr lang="en-US"/>
          </a:p>
        </p:txBody>
      </p:sp>
    </p:spTree>
    <p:extLst>
      <p:ext uri="{BB962C8B-B14F-4D97-AF65-F5344CB8AC3E}">
        <p14:creationId xmlns:p14="http://schemas.microsoft.com/office/powerpoint/2010/main" val="1623111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32F313-2991-4C07-B3E2-940D56EA75FC}" type="datetimeFigureOut">
              <a:rPr lang="en-US" smtClean="0"/>
              <a:t>5/3/2022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B82AFE-3A8A-4C68-8E8A-D76F92D7D746}" type="slidenum">
              <a:rPr lang="en-US" smtClean="0"/>
              <a:t>‹#›</a:t>
            </a:fld>
            <a:endParaRPr lang="en-US"/>
          </a:p>
        </p:txBody>
      </p:sp>
    </p:spTree>
    <p:extLst>
      <p:ext uri="{BB962C8B-B14F-4D97-AF65-F5344CB8AC3E}">
        <p14:creationId xmlns:p14="http://schemas.microsoft.com/office/powerpoint/2010/main" val="39794220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32F313-2991-4C07-B3E2-940D56EA75FC}" type="datetimeFigureOut">
              <a:rPr lang="en-US" smtClean="0"/>
              <a:t>5/3/2022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B82AFE-3A8A-4C68-8E8A-D76F92D7D746}" type="slidenum">
              <a:rPr lang="en-US" smtClean="0"/>
              <a:t>‹#›</a:t>
            </a:fld>
            <a:endParaRPr lang="en-US"/>
          </a:p>
        </p:txBody>
      </p:sp>
    </p:spTree>
    <p:extLst>
      <p:ext uri="{BB962C8B-B14F-4D97-AF65-F5344CB8AC3E}">
        <p14:creationId xmlns:p14="http://schemas.microsoft.com/office/powerpoint/2010/main" val="6589378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32F313-2991-4C07-B3E2-940D56EA75FC}" type="datetimeFigureOut">
              <a:rPr lang="en-US" smtClean="0"/>
              <a:t>5/3/2022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B82AFE-3A8A-4C68-8E8A-D76F92D7D746}" type="slidenum">
              <a:rPr lang="en-US" smtClean="0"/>
              <a:t>‹#›</a:t>
            </a:fld>
            <a:endParaRPr lang="en-US"/>
          </a:p>
        </p:txBody>
      </p:sp>
    </p:spTree>
    <p:extLst>
      <p:ext uri="{BB962C8B-B14F-4D97-AF65-F5344CB8AC3E}">
        <p14:creationId xmlns:p14="http://schemas.microsoft.com/office/powerpoint/2010/main" val="14756597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D32F313-2991-4C07-B3E2-940D56EA75FC}" type="datetimeFigureOut">
              <a:rPr lang="en-US" smtClean="0"/>
              <a:t>5/3/2022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B82AFE-3A8A-4C68-8E8A-D76F92D7D746}" type="slidenum">
              <a:rPr lang="en-US" smtClean="0"/>
              <a:t>‹#›</a:t>
            </a:fld>
            <a:endParaRPr lang="en-US"/>
          </a:p>
        </p:txBody>
      </p:sp>
    </p:spTree>
    <p:extLst>
      <p:ext uri="{BB962C8B-B14F-4D97-AF65-F5344CB8AC3E}">
        <p14:creationId xmlns:p14="http://schemas.microsoft.com/office/powerpoint/2010/main" val="212229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1D32F313-2991-4C07-B3E2-940D56EA75FC}" type="datetimeFigureOut">
              <a:rPr lang="en-US" smtClean="0"/>
              <a:t>5/3/2022</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98B82AFE-3A8A-4C68-8E8A-D76F92D7D746}" type="slidenum">
              <a:rPr lang="en-US" smtClean="0"/>
              <a:t>‹#›</a:t>
            </a:fld>
            <a:endParaRPr lang="en-US"/>
          </a:p>
        </p:txBody>
      </p:sp>
    </p:spTree>
    <p:extLst>
      <p:ext uri="{BB962C8B-B14F-4D97-AF65-F5344CB8AC3E}">
        <p14:creationId xmlns:p14="http://schemas.microsoft.com/office/powerpoint/2010/main" val="19371346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4.xml"/><Relationship Id="rId4" Type="http://schemas.openxmlformats.org/officeDocument/2006/relationships/image" Target="../media/image13.jpe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png"/><Relationship Id="rId7" Type="http://schemas.openxmlformats.org/officeDocument/2006/relationships/diagramColors" Target="../diagrams/colors1.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image" Target="../media/image15.sv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4.xml"/><Relationship Id="rId4" Type="http://schemas.openxmlformats.org/officeDocument/2006/relationships/image" Target="../media/image16.jpg"/></Relationships>
</file>

<file path=ppt/slides/_rels/slide1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png"/><Relationship Id="rId7" Type="http://schemas.openxmlformats.org/officeDocument/2006/relationships/diagramColors" Target="../diagrams/colors2.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7.xml.rels><?xml version="1.0" encoding="UTF-8" standalone="yes"?>
<Relationships xmlns="http://schemas.openxmlformats.org/package/2006/relationships"><Relationship Id="rId3" Type="http://schemas.openxmlformats.org/officeDocument/2006/relationships/hyperlink" Target="mailto:pcard@uada.edu" TargetMode="External"/><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image" Target="../media/image17.jpg"/><Relationship Id="rId4" Type="http://schemas.openxmlformats.org/officeDocument/2006/relationships/image" Target="../media/image1.png"/></Relationships>
</file>

<file path=ppt/slides/_rels/slide18.xml.rels><?xml version="1.0" encoding="UTF-8" standalone="yes"?>
<Relationships xmlns="http://schemas.openxmlformats.org/package/2006/relationships"><Relationship Id="rId3" Type="http://schemas.openxmlformats.org/officeDocument/2006/relationships/hyperlink" Target="mailto:pcard@uada.edu"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6" Type="http://schemas.openxmlformats.org/officeDocument/2006/relationships/image" Target="../media/image1.png"/><Relationship Id="rId5" Type="http://schemas.openxmlformats.org/officeDocument/2006/relationships/hyperlink" Target="http://readingforsanity.blogspot.com/2010/01/happy-new-year-congratulations.html" TargetMode="External"/><Relationship Id="rId4" Type="http://schemas.openxmlformats.org/officeDocument/2006/relationships/image" Target="../media/image18.png"/></Relationships>
</file>

<file path=ppt/slides/_rels/slide2.xml.rels><?xml version="1.0" encoding="UTF-8" standalone="yes"?>
<Relationships xmlns="http://schemas.openxmlformats.org/package/2006/relationships"><Relationship Id="rId3" Type="http://schemas.openxmlformats.org/officeDocument/2006/relationships/hyperlink" Target="http://www.bofaml.com/globalcardaccess"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4.xml"/><Relationship Id="rId5" Type="http://schemas.openxmlformats.org/officeDocument/2006/relationships/image" Target="../media/image5.sv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image" Target="../media/image7.sv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9.sv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image" Target="../media/image11.sv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hyperlink" Target="https://uada.edu/about/docs/Gift%20Card%20Guidelines%20and%20Process%20FINAL%2002-3-21.pdf" TargetMode="External"/><Relationship Id="rId2" Type="http://schemas.openxmlformats.org/officeDocument/2006/relationships/notesSlide" Target="../notesSlides/notesSlide8.xml"/><Relationship Id="rId1" Type="http://schemas.openxmlformats.org/officeDocument/2006/relationships/slideLayout" Target="../slideLayouts/slideLayout4.xml"/><Relationship Id="rId5" Type="http://schemas.openxmlformats.org/officeDocument/2006/relationships/image" Target="../media/image1.pn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4EA9E-5B34-4436-8ADF-08C09B2FE7F5}"/>
              </a:ext>
            </a:extLst>
          </p:cNvPr>
          <p:cNvSpPr>
            <a:spLocks noGrp="1"/>
          </p:cNvSpPr>
          <p:nvPr>
            <p:ph type="ctrTitle"/>
          </p:nvPr>
        </p:nvSpPr>
        <p:spPr/>
        <p:txBody>
          <a:bodyPr/>
          <a:lstStyle/>
          <a:p>
            <a:r>
              <a:rPr lang="en-US" dirty="0" err="1">
                <a:solidFill>
                  <a:schemeClr val="accent1"/>
                </a:solidFill>
              </a:rPr>
              <a:t>P-card</a:t>
            </a:r>
            <a:r>
              <a:rPr lang="en-US" dirty="0">
                <a:solidFill>
                  <a:schemeClr val="accent1"/>
                </a:solidFill>
              </a:rPr>
              <a:t> Cardholder Training</a:t>
            </a:r>
          </a:p>
        </p:txBody>
      </p:sp>
      <p:sp>
        <p:nvSpPr>
          <p:cNvPr id="3" name="Subtitle 2">
            <a:extLst>
              <a:ext uri="{FF2B5EF4-FFF2-40B4-BE49-F238E27FC236}">
                <a16:creationId xmlns:a16="http://schemas.microsoft.com/office/drawing/2014/main" id="{04F5358A-D4D4-4D44-A7CC-6B57CAA069AB}"/>
              </a:ext>
            </a:extLst>
          </p:cNvPr>
          <p:cNvSpPr>
            <a:spLocks noGrp="1"/>
          </p:cNvSpPr>
          <p:nvPr>
            <p:ph type="subTitle" idx="1"/>
          </p:nvPr>
        </p:nvSpPr>
        <p:spPr/>
        <p:txBody>
          <a:bodyPr/>
          <a:lstStyle/>
          <a:p>
            <a:r>
              <a:rPr lang="en-US" dirty="0">
                <a:solidFill>
                  <a:schemeClr val="tx1"/>
                </a:solidFill>
              </a:rPr>
              <a:t>University of Arkansas Division of Agriculture</a:t>
            </a:r>
          </a:p>
          <a:p>
            <a:r>
              <a:rPr lang="en-US" dirty="0">
                <a:solidFill>
                  <a:schemeClr val="tx1"/>
                </a:solidFill>
              </a:rPr>
              <a:t>Office of Procurement </a:t>
            </a:r>
          </a:p>
        </p:txBody>
      </p:sp>
      <p:pic>
        <p:nvPicPr>
          <p:cNvPr id="4" name="Picture 3">
            <a:extLst>
              <a:ext uri="{FF2B5EF4-FFF2-40B4-BE49-F238E27FC236}">
                <a16:creationId xmlns:a16="http://schemas.microsoft.com/office/drawing/2014/main" id="{54E74C75-DA9F-4211-9394-78105592B20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216609" y="6128944"/>
            <a:ext cx="731583" cy="426756"/>
          </a:xfrm>
          <a:prstGeom prst="rect">
            <a:avLst/>
          </a:prstGeom>
        </p:spPr>
      </p:pic>
    </p:spTree>
    <p:extLst>
      <p:ext uri="{BB962C8B-B14F-4D97-AF65-F5344CB8AC3E}">
        <p14:creationId xmlns:p14="http://schemas.microsoft.com/office/powerpoint/2010/main" val="3090726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8F19B-2975-4B72-9B84-E30D7F746C7A}"/>
              </a:ext>
            </a:extLst>
          </p:cNvPr>
          <p:cNvSpPr>
            <a:spLocks noGrp="1"/>
          </p:cNvSpPr>
          <p:nvPr>
            <p:ph type="title"/>
          </p:nvPr>
        </p:nvSpPr>
        <p:spPr/>
        <p:txBody>
          <a:bodyPr/>
          <a:lstStyle/>
          <a:p>
            <a:r>
              <a:rPr lang="en-US" dirty="0"/>
              <a:t>What if your PCard is declined?</a:t>
            </a:r>
          </a:p>
        </p:txBody>
      </p:sp>
      <p:sp>
        <p:nvSpPr>
          <p:cNvPr id="3" name="Content Placeholder 2">
            <a:extLst>
              <a:ext uri="{FF2B5EF4-FFF2-40B4-BE49-F238E27FC236}">
                <a16:creationId xmlns:a16="http://schemas.microsoft.com/office/drawing/2014/main" id="{E528D1AF-44A2-40A9-8BB5-09AC09593F86}"/>
              </a:ext>
            </a:extLst>
          </p:cNvPr>
          <p:cNvSpPr>
            <a:spLocks noGrp="1"/>
          </p:cNvSpPr>
          <p:nvPr>
            <p:ph sz="half" idx="1"/>
          </p:nvPr>
        </p:nvSpPr>
        <p:spPr>
          <a:xfrm>
            <a:off x="1143000" y="2057399"/>
            <a:ext cx="4953000" cy="4284678"/>
          </a:xfrm>
        </p:spPr>
        <p:txBody>
          <a:bodyPr>
            <a:normAutofit fontScale="92500" lnSpcReduction="10000"/>
          </a:bodyPr>
          <a:lstStyle/>
          <a:p>
            <a:pPr>
              <a:buFont typeface="Wingdings" panose="05000000000000000000" pitchFamily="2" charset="2"/>
              <a:buChar char="Ø"/>
            </a:pPr>
            <a:r>
              <a:rPr lang="en-US" dirty="0">
                <a:solidFill>
                  <a:schemeClr val="tx1"/>
                </a:solidFill>
              </a:rPr>
              <a:t>There are 5 reasons your PCard may be declined:</a:t>
            </a:r>
          </a:p>
          <a:p>
            <a:pPr marL="731520" lvl="1" indent="-457200">
              <a:buFont typeface="+mj-lt"/>
              <a:buAutoNum type="arabicPeriod"/>
            </a:pPr>
            <a:r>
              <a:rPr lang="en-US" dirty="0">
                <a:solidFill>
                  <a:schemeClr val="tx1"/>
                </a:solidFill>
              </a:rPr>
              <a:t>You did not use the correct billing address</a:t>
            </a:r>
          </a:p>
          <a:p>
            <a:pPr marL="731520" lvl="1" indent="-457200">
              <a:buFont typeface="+mj-lt"/>
              <a:buAutoNum type="arabicPeriod"/>
            </a:pPr>
            <a:r>
              <a:rPr lang="en-US" dirty="0">
                <a:solidFill>
                  <a:schemeClr val="tx1"/>
                </a:solidFill>
              </a:rPr>
              <a:t>You have exceeded your single transaction limit of $2,500.</a:t>
            </a:r>
          </a:p>
          <a:p>
            <a:pPr marL="731520" lvl="1" indent="-457200">
              <a:buFont typeface="+mj-lt"/>
              <a:buAutoNum type="arabicPeriod"/>
            </a:pPr>
            <a:r>
              <a:rPr lang="en-US" dirty="0">
                <a:solidFill>
                  <a:schemeClr val="tx1"/>
                </a:solidFill>
              </a:rPr>
              <a:t>You have exceeded your monthly limit of $5,000.</a:t>
            </a:r>
          </a:p>
          <a:p>
            <a:pPr marL="731520" lvl="1" indent="-457200">
              <a:buFont typeface="+mj-lt"/>
              <a:buAutoNum type="arabicPeriod"/>
            </a:pPr>
            <a:r>
              <a:rPr lang="en-US" dirty="0">
                <a:solidFill>
                  <a:schemeClr val="tx1"/>
                </a:solidFill>
              </a:rPr>
              <a:t>The Bank has blocked the charge for Fraud; or an incorrect PIN was input.</a:t>
            </a:r>
          </a:p>
          <a:p>
            <a:pPr marL="731520" lvl="1" indent="-457200">
              <a:buFont typeface="+mj-lt"/>
              <a:buAutoNum type="arabicPeriod"/>
            </a:pPr>
            <a:r>
              <a:rPr lang="en-US" dirty="0">
                <a:solidFill>
                  <a:schemeClr val="tx1"/>
                </a:solidFill>
              </a:rPr>
              <a:t>You attempted to use your card and the merchant category code is blocked.</a:t>
            </a:r>
          </a:p>
          <a:p>
            <a:pPr>
              <a:buFont typeface="Wingdings" panose="05000000000000000000" pitchFamily="2" charset="2"/>
              <a:buChar char="Ø"/>
            </a:pPr>
            <a:r>
              <a:rPr lang="en-US" dirty="0">
                <a:solidFill>
                  <a:schemeClr val="tx1"/>
                </a:solidFill>
              </a:rPr>
              <a:t>If your card is declined please contact the Procurement office within </a:t>
            </a:r>
            <a:r>
              <a:rPr lang="en-US" sz="2600" b="1" dirty="0">
                <a:solidFill>
                  <a:schemeClr val="tx1"/>
                </a:solidFill>
              </a:rPr>
              <a:t>48 hours </a:t>
            </a:r>
            <a:r>
              <a:rPr lang="en-US" dirty="0">
                <a:solidFill>
                  <a:schemeClr val="tx1"/>
                </a:solidFill>
              </a:rPr>
              <a:t>of attempting your purchase.</a:t>
            </a:r>
          </a:p>
          <a:p>
            <a:endParaRPr lang="en-US" dirty="0"/>
          </a:p>
        </p:txBody>
      </p:sp>
      <p:pic>
        <p:nvPicPr>
          <p:cNvPr id="4" name="Picture 3">
            <a:extLst>
              <a:ext uri="{FF2B5EF4-FFF2-40B4-BE49-F238E27FC236}">
                <a16:creationId xmlns:a16="http://schemas.microsoft.com/office/drawing/2014/main" id="{6F93FFBD-98A7-47B3-8DA9-5B594763A8EA}"/>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209280" y="6128862"/>
            <a:ext cx="733800" cy="428050"/>
          </a:xfrm>
          <a:prstGeom prst="rect">
            <a:avLst/>
          </a:prstGeom>
        </p:spPr>
      </p:pic>
      <p:pic>
        <p:nvPicPr>
          <p:cNvPr id="1026" name="Picture 2" descr="Image result for card declined">
            <a:extLst>
              <a:ext uri="{FF2B5EF4-FFF2-40B4-BE49-F238E27FC236}">
                <a16:creationId xmlns:a16="http://schemas.microsoft.com/office/drawing/2014/main" id="{FB530D4D-2F59-4F39-90FE-DCE49660007B}"/>
              </a:ext>
            </a:extLst>
          </p:cNvPr>
          <p:cNvPicPr>
            <a:picLocks noGrp="1" noChangeAspect="1" noChangeArrowheads="1"/>
          </p:cNvPicPr>
          <p:nvPr>
            <p:ph sz="half" idx="2"/>
          </p:nvPr>
        </p:nvPicPr>
        <p:blipFill>
          <a:blip r:embed="rId4">
            <a:extLst>
              <a:ext uri="{28A0092B-C50C-407E-A947-70E740481C1C}">
                <a14:useLocalDpi xmlns:a14="http://schemas.microsoft.com/office/drawing/2010/main" val="0"/>
              </a:ext>
            </a:extLst>
          </a:blip>
          <a:srcRect/>
          <a:stretch>
            <a:fillRect/>
          </a:stretch>
        </p:blipFill>
        <p:spPr bwMode="auto">
          <a:xfrm>
            <a:off x="7091917" y="2327891"/>
            <a:ext cx="3785190" cy="3482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84451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280EA-E4AA-4D4A-8712-A9FE7A88416F}"/>
              </a:ext>
            </a:extLst>
          </p:cNvPr>
          <p:cNvSpPr>
            <a:spLocks noGrp="1"/>
          </p:cNvSpPr>
          <p:nvPr>
            <p:ph type="title"/>
          </p:nvPr>
        </p:nvSpPr>
        <p:spPr/>
        <p:txBody>
          <a:bodyPr/>
          <a:lstStyle/>
          <a:p>
            <a:r>
              <a:rPr lang="en-US" dirty="0"/>
              <a:t>Responsibilities of Owning a PCard</a:t>
            </a:r>
          </a:p>
        </p:txBody>
      </p:sp>
      <p:sp>
        <p:nvSpPr>
          <p:cNvPr id="3" name="Content Placeholder 2">
            <a:extLst>
              <a:ext uri="{FF2B5EF4-FFF2-40B4-BE49-F238E27FC236}">
                <a16:creationId xmlns:a16="http://schemas.microsoft.com/office/drawing/2014/main" id="{C5735FCE-AFDE-4B19-80CA-91B23B017BD9}"/>
              </a:ext>
            </a:extLst>
          </p:cNvPr>
          <p:cNvSpPr>
            <a:spLocks noGrp="1"/>
          </p:cNvSpPr>
          <p:nvPr>
            <p:ph sz="half" idx="1"/>
          </p:nvPr>
        </p:nvSpPr>
        <p:spPr/>
        <p:txBody>
          <a:bodyPr>
            <a:normAutofit/>
          </a:bodyPr>
          <a:lstStyle/>
          <a:p>
            <a:pPr>
              <a:buFont typeface="Wingdings" panose="05000000000000000000" pitchFamily="2" charset="2"/>
              <a:buChar char="Ø"/>
            </a:pPr>
            <a:r>
              <a:rPr lang="en-US" dirty="0">
                <a:solidFill>
                  <a:schemeClr val="tx1"/>
                </a:solidFill>
              </a:rPr>
              <a:t>Keep your PCard and account number </a:t>
            </a:r>
            <a:r>
              <a:rPr lang="en-US" b="1" dirty="0">
                <a:solidFill>
                  <a:schemeClr val="tx1"/>
                </a:solidFill>
              </a:rPr>
              <a:t>CONFIDENTIAL.</a:t>
            </a:r>
          </a:p>
          <a:p>
            <a:pPr>
              <a:buFont typeface="Wingdings" panose="05000000000000000000" pitchFamily="2" charset="2"/>
              <a:buChar char="Ø"/>
            </a:pPr>
            <a:r>
              <a:rPr lang="en-US" dirty="0">
                <a:solidFill>
                  <a:schemeClr val="tx1"/>
                </a:solidFill>
              </a:rPr>
              <a:t>Use your PCard for official University business</a:t>
            </a:r>
            <a:r>
              <a:rPr lang="en-US" b="1" dirty="0">
                <a:solidFill>
                  <a:schemeClr val="tx1"/>
                </a:solidFill>
              </a:rPr>
              <a:t> ONLY </a:t>
            </a:r>
            <a:r>
              <a:rPr lang="en-US" dirty="0">
                <a:solidFill>
                  <a:schemeClr val="tx1"/>
                </a:solidFill>
              </a:rPr>
              <a:t>and understand the non-allowable list</a:t>
            </a:r>
          </a:p>
          <a:p>
            <a:pPr>
              <a:buFont typeface="Wingdings" panose="05000000000000000000" pitchFamily="2" charset="2"/>
              <a:buChar char="Ø"/>
            </a:pPr>
            <a:r>
              <a:rPr lang="en-US" dirty="0">
                <a:solidFill>
                  <a:schemeClr val="tx1"/>
                </a:solidFill>
              </a:rPr>
              <a:t>Keep up with your receipts and submit them on time, complete with any additional documentation that is required</a:t>
            </a:r>
          </a:p>
        </p:txBody>
      </p:sp>
      <p:sp>
        <p:nvSpPr>
          <p:cNvPr id="5" name="Content Placeholder 4">
            <a:extLst>
              <a:ext uri="{FF2B5EF4-FFF2-40B4-BE49-F238E27FC236}">
                <a16:creationId xmlns:a16="http://schemas.microsoft.com/office/drawing/2014/main" id="{60B8B12A-4262-41E4-BE9E-F9E7A1E50C92}"/>
              </a:ext>
            </a:extLst>
          </p:cNvPr>
          <p:cNvSpPr>
            <a:spLocks noGrp="1"/>
          </p:cNvSpPr>
          <p:nvPr>
            <p:ph sz="half" idx="2"/>
          </p:nvPr>
        </p:nvSpPr>
        <p:spPr>
          <a:xfrm>
            <a:off x="6263640" y="2721935"/>
            <a:ext cx="4754880" cy="3358824"/>
          </a:xfrm>
        </p:spPr>
        <p:txBody>
          <a:bodyPr>
            <a:normAutofit/>
          </a:bodyPr>
          <a:lstStyle/>
          <a:p>
            <a:pPr>
              <a:buFont typeface="Wingdings" panose="05000000000000000000" pitchFamily="2" charset="2"/>
              <a:buChar char="Ø"/>
            </a:pPr>
            <a:r>
              <a:rPr lang="en-US" dirty="0">
                <a:solidFill>
                  <a:schemeClr val="tx1"/>
                </a:solidFill>
              </a:rPr>
              <a:t>Upon termination of employment or if a PCard is no longer needed, ask your department to cancel your card.</a:t>
            </a:r>
          </a:p>
          <a:p>
            <a:r>
              <a:rPr lang="en-US" b="1" dirty="0">
                <a:solidFill>
                  <a:schemeClr val="tx1"/>
                </a:solidFill>
              </a:rPr>
              <a:t>Report a lost or stolen PCard immediately to Bank of America at </a:t>
            </a:r>
            <a:r>
              <a:rPr lang="en-US" b="1" dirty="0"/>
              <a:t>1-866-500-8262</a:t>
            </a:r>
            <a:endParaRPr lang="en-US" dirty="0"/>
          </a:p>
          <a:p>
            <a:pPr marL="45720" indent="0">
              <a:buNone/>
            </a:pPr>
            <a:endParaRPr lang="en-US" dirty="0"/>
          </a:p>
        </p:txBody>
      </p:sp>
      <p:pic>
        <p:nvPicPr>
          <p:cNvPr id="4" name="Picture 3">
            <a:extLst>
              <a:ext uri="{FF2B5EF4-FFF2-40B4-BE49-F238E27FC236}">
                <a16:creationId xmlns:a16="http://schemas.microsoft.com/office/drawing/2014/main" id="{0E7DBE1F-E173-40F3-9B86-5E9AE2094BC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209280" y="6128862"/>
            <a:ext cx="733800" cy="428050"/>
          </a:xfrm>
          <a:prstGeom prst="rect">
            <a:avLst/>
          </a:prstGeom>
        </p:spPr>
      </p:pic>
    </p:spTree>
    <p:extLst>
      <p:ext uri="{BB962C8B-B14F-4D97-AF65-F5344CB8AC3E}">
        <p14:creationId xmlns:p14="http://schemas.microsoft.com/office/powerpoint/2010/main" val="5698469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384E3-1119-473D-98BA-897E3FD6C7CD}"/>
              </a:ext>
            </a:extLst>
          </p:cNvPr>
          <p:cNvSpPr>
            <a:spLocks noGrp="1"/>
          </p:cNvSpPr>
          <p:nvPr>
            <p:ph type="title"/>
          </p:nvPr>
        </p:nvSpPr>
        <p:spPr/>
        <p:txBody>
          <a:bodyPr/>
          <a:lstStyle/>
          <a:p>
            <a:r>
              <a:rPr lang="en-US" dirty="0"/>
              <a:t>Verify Procurement Card Transactions</a:t>
            </a:r>
          </a:p>
        </p:txBody>
      </p:sp>
      <p:pic>
        <p:nvPicPr>
          <p:cNvPr id="4" name="Picture 3">
            <a:extLst>
              <a:ext uri="{FF2B5EF4-FFF2-40B4-BE49-F238E27FC236}">
                <a16:creationId xmlns:a16="http://schemas.microsoft.com/office/drawing/2014/main" id="{FABD5328-CCE9-439D-8EE4-3466D27595BF}"/>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209280" y="6128862"/>
            <a:ext cx="733800" cy="428050"/>
          </a:xfrm>
          <a:prstGeom prst="rect">
            <a:avLst/>
          </a:prstGeom>
        </p:spPr>
      </p:pic>
      <p:graphicFrame>
        <p:nvGraphicFramePr>
          <p:cNvPr id="5" name="Diagram 4">
            <a:extLst>
              <a:ext uri="{FF2B5EF4-FFF2-40B4-BE49-F238E27FC236}">
                <a16:creationId xmlns:a16="http://schemas.microsoft.com/office/drawing/2014/main" id="{A92D9E99-3F17-4CCF-ACB8-D8D1CEC6476D}"/>
              </a:ext>
            </a:extLst>
          </p:cNvPr>
          <p:cNvGraphicFramePr/>
          <p:nvPr>
            <p:extLst>
              <p:ext uri="{D42A27DB-BD31-4B8C-83A1-F6EECF244321}">
                <p14:modId xmlns:p14="http://schemas.microsoft.com/office/powerpoint/2010/main" val="3927723304"/>
              </p:ext>
            </p:extLst>
          </p:nvPr>
        </p:nvGraphicFramePr>
        <p:xfrm>
          <a:off x="597987" y="1721270"/>
          <a:ext cx="10611293" cy="4621617"/>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9352741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005E64E4-3A72-471D-BF8E-14BFBF23DD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5EAED16-2941-40C1-8E14-01798659A9C4}"/>
              </a:ext>
            </a:extLst>
          </p:cNvPr>
          <p:cNvSpPr>
            <a:spLocks noGrp="1"/>
          </p:cNvSpPr>
          <p:nvPr>
            <p:ph type="title"/>
          </p:nvPr>
        </p:nvSpPr>
        <p:spPr>
          <a:xfrm>
            <a:off x="707064" y="609600"/>
            <a:ext cx="8421438" cy="1356360"/>
          </a:xfrm>
        </p:spPr>
        <p:txBody>
          <a:bodyPr vert="horz" lIns="91440" tIns="45720" rIns="91440" bIns="45720" rtlCol="0" anchor="ctr">
            <a:normAutofit/>
          </a:bodyPr>
          <a:lstStyle/>
          <a:p>
            <a:r>
              <a:rPr lang="en-US" dirty="0"/>
              <a:t>Transaction and Verification Apps</a:t>
            </a:r>
          </a:p>
        </p:txBody>
      </p:sp>
      <p:sp>
        <p:nvSpPr>
          <p:cNvPr id="4" name="Content Placeholder 3">
            <a:extLst>
              <a:ext uri="{FF2B5EF4-FFF2-40B4-BE49-F238E27FC236}">
                <a16:creationId xmlns:a16="http://schemas.microsoft.com/office/drawing/2014/main" id="{0E8A6B2E-1B27-4288-BC10-1DAF370D3664}"/>
              </a:ext>
            </a:extLst>
          </p:cNvPr>
          <p:cNvSpPr>
            <a:spLocks noGrp="1"/>
          </p:cNvSpPr>
          <p:nvPr>
            <p:ph sz="half" idx="2"/>
          </p:nvPr>
        </p:nvSpPr>
        <p:spPr>
          <a:xfrm>
            <a:off x="707064" y="2057400"/>
            <a:ext cx="6993914" cy="4038600"/>
          </a:xfrm>
        </p:spPr>
        <p:txBody>
          <a:bodyPr vert="horz" lIns="91440" tIns="45720" rIns="91440" bIns="45720" rtlCol="0">
            <a:normAutofit/>
          </a:bodyPr>
          <a:lstStyle/>
          <a:p>
            <a:pPr marL="45720" indent="0">
              <a:buNone/>
            </a:pPr>
            <a:r>
              <a:rPr lang="en-US" dirty="0">
                <a:solidFill>
                  <a:schemeClr val="tx1"/>
                </a:solidFill>
              </a:rPr>
              <a:t>At anytime, you can check Workday for your P-Card charges: </a:t>
            </a:r>
          </a:p>
          <a:p>
            <a:pPr lvl="1"/>
            <a:r>
              <a:rPr lang="en-US" dirty="0">
                <a:solidFill>
                  <a:schemeClr val="tx1"/>
                </a:solidFill>
              </a:rPr>
              <a:t>To do this, simply log into Workday.  Go to the search field on your home screen, type in “Verify Procurement Card Transactions”, press </a:t>
            </a:r>
            <a:r>
              <a:rPr lang="en-US" i="1" dirty="0">
                <a:solidFill>
                  <a:schemeClr val="tx1"/>
                </a:solidFill>
              </a:rPr>
              <a:t>Enter, </a:t>
            </a:r>
            <a:r>
              <a:rPr lang="en-US" dirty="0">
                <a:solidFill>
                  <a:schemeClr val="tx1"/>
                </a:solidFill>
              </a:rPr>
              <a:t>and then click on “OK”.</a:t>
            </a:r>
            <a:br>
              <a:rPr lang="en-US" dirty="0"/>
            </a:br>
            <a:endParaRPr lang="en-US" dirty="0"/>
          </a:p>
          <a:p>
            <a:pPr lvl="1"/>
            <a:r>
              <a:rPr lang="en-US" dirty="0"/>
              <a:t>Verify (Verify Procurement Card Transactions)</a:t>
            </a:r>
          </a:p>
          <a:p>
            <a:pPr lvl="1"/>
            <a:r>
              <a:rPr lang="en-US" dirty="0"/>
              <a:t>My Transactions (My Procurement Card Transactions)</a:t>
            </a:r>
          </a:p>
          <a:p>
            <a:pPr lvl="1"/>
            <a:r>
              <a:rPr lang="en-US" dirty="0"/>
              <a:t>My Verifications (My Procurement Card Transaction Verifications)</a:t>
            </a:r>
          </a:p>
          <a:p>
            <a:pPr lvl="1"/>
            <a:r>
              <a:rPr lang="en-US" dirty="0"/>
              <a:t>Find Transactions (Find Credit Card Transactions)</a:t>
            </a:r>
          </a:p>
          <a:p>
            <a:pPr lvl="1"/>
            <a:r>
              <a:rPr lang="en-US" dirty="0"/>
              <a:t>Find Verifications</a:t>
            </a:r>
          </a:p>
          <a:p>
            <a:endParaRPr lang="en-US" dirty="0"/>
          </a:p>
        </p:txBody>
      </p:sp>
      <p:pic>
        <p:nvPicPr>
          <p:cNvPr id="12" name="Content Placeholder 11" descr="Checklist">
            <a:extLst>
              <a:ext uri="{FF2B5EF4-FFF2-40B4-BE49-F238E27FC236}">
                <a16:creationId xmlns:a16="http://schemas.microsoft.com/office/drawing/2014/main" id="{E7B8E3E7-CFB2-4AAF-8423-199444ABE0BF}"/>
              </a:ext>
            </a:extLst>
          </p:cNvPr>
          <p:cNvPicPr>
            <a:picLocks noGrp="1" noChangeAspect="1"/>
          </p:cNvPicPr>
          <p:nvPr>
            <p:ph sz="half" idx="1"/>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185610" y="1860302"/>
            <a:ext cx="3135414" cy="3135414"/>
          </a:xfrm>
          <a:prstGeom prst="rect">
            <a:avLst/>
          </a:prstGeom>
        </p:spPr>
      </p:pic>
      <p:pic>
        <p:nvPicPr>
          <p:cNvPr id="7" name="Picture 6">
            <a:extLst>
              <a:ext uri="{FF2B5EF4-FFF2-40B4-BE49-F238E27FC236}">
                <a16:creationId xmlns:a16="http://schemas.microsoft.com/office/drawing/2014/main" id="{AAC01373-3ABE-4A2B-AE43-A20C1646AD7D}"/>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11216609" y="6128944"/>
            <a:ext cx="731583" cy="426756"/>
          </a:xfrm>
          <a:prstGeom prst="rect">
            <a:avLst/>
          </a:prstGeom>
        </p:spPr>
      </p:pic>
    </p:spTree>
    <p:extLst>
      <p:ext uri="{BB962C8B-B14F-4D97-AF65-F5344CB8AC3E}">
        <p14:creationId xmlns:p14="http://schemas.microsoft.com/office/powerpoint/2010/main" val="2677491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6C7F2-380C-4DCA-8091-366EA3992594}"/>
              </a:ext>
            </a:extLst>
          </p:cNvPr>
          <p:cNvSpPr>
            <a:spLocks noGrp="1"/>
          </p:cNvSpPr>
          <p:nvPr>
            <p:ph type="title"/>
          </p:nvPr>
        </p:nvSpPr>
        <p:spPr/>
        <p:txBody>
          <a:bodyPr/>
          <a:lstStyle/>
          <a:p>
            <a:r>
              <a:rPr lang="en-US" dirty="0"/>
              <a:t>Verification Due Dates</a:t>
            </a:r>
          </a:p>
        </p:txBody>
      </p:sp>
      <p:sp>
        <p:nvSpPr>
          <p:cNvPr id="3" name="Content Placeholder 2">
            <a:extLst>
              <a:ext uri="{FF2B5EF4-FFF2-40B4-BE49-F238E27FC236}">
                <a16:creationId xmlns:a16="http://schemas.microsoft.com/office/drawing/2014/main" id="{6FD14226-F891-4413-A7D8-A5170ED8DA24}"/>
              </a:ext>
            </a:extLst>
          </p:cNvPr>
          <p:cNvSpPr>
            <a:spLocks noGrp="1"/>
          </p:cNvSpPr>
          <p:nvPr>
            <p:ph sz="half" idx="1"/>
          </p:nvPr>
        </p:nvSpPr>
        <p:spPr>
          <a:xfrm>
            <a:off x="1143000" y="2057399"/>
            <a:ext cx="4587325" cy="3881583"/>
          </a:xfrm>
        </p:spPr>
        <p:txBody>
          <a:bodyPr>
            <a:normAutofit fontScale="92500"/>
          </a:bodyPr>
          <a:lstStyle/>
          <a:p>
            <a:pPr>
              <a:buFont typeface="Wingdings" panose="05000000000000000000" pitchFamily="2" charset="2"/>
              <a:buChar char="Ø"/>
            </a:pPr>
            <a:r>
              <a:rPr lang="en-US" dirty="0">
                <a:solidFill>
                  <a:schemeClr val="tx1"/>
                </a:solidFill>
              </a:rPr>
              <a:t>All PCard charges must be verified in Workday by the Verifications Due Date – The 5</a:t>
            </a:r>
            <a:r>
              <a:rPr lang="en-US" baseline="30000" dirty="0">
                <a:solidFill>
                  <a:schemeClr val="tx1"/>
                </a:solidFill>
              </a:rPr>
              <a:t>th</a:t>
            </a:r>
            <a:r>
              <a:rPr lang="en-US" dirty="0">
                <a:solidFill>
                  <a:schemeClr val="tx1"/>
                </a:solidFill>
              </a:rPr>
              <a:t> Working Day of each month</a:t>
            </a:r>
          </a:p>
          <a:p>
            <a:pPr>
              <a:buFont typeface="Wingdings" panose="05000000000000000000" pitchFamily="2" charset="2"/>
              <a:buChar char="Ø"/>
            </a:pPr>
            <a:r>
              <a:rPr lang="en-US" dirty="0">
                <a:solidFill>
                  <a:schemeClr val="tx1"/>
                </a:solidFill>
              </a:rPr>
              <a:t>We encourage Cardholders to turn in receipts &amp; verify their outstanding charges weekly.</a:t>
            </a:r>
          </a:p>
          <a:p>
            <a:pPr>
              <a:buFont typeface="Wingdings" panose="05000000000000000000" pitchFamily="2" charset="2"/>
              <a:buChar char="Ø"/>
            </a:pPr>
            <a:r>
              <a:rPr lang="en-US" dirty="0">
                <a:solidFill>
                  <a:schemeClr val="tx1"/>
                </a:solidFill>
              </a:rPr>
              <a:t>If charges are not verified by the Verifications Due Date, the card will be temporarily suspended, pending completion of outstanding verifications and notification to procurement of completion.</a:t>
            </a:r>
            <a:endParaRPr lang="en-US" dirty="0"/>
          </a:p>
        </p:txBody>
      </p:sp>
      <p:pic>
        <p:nvPicPr>
          <p:cNvPr id="5" name="Picture 4">
            <a:extLst>
              <a:ext uri="{FF2B5EF4-FFF2-40B4-BE49-F238E27FC236}">
                <a16:creationId xmlns:a16="http://schemas.microsoft.com/office/drawing/2014/main" id="{7CF1DA3E-5254-4959-8D61-44B54F4B57B2}"/>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216609" y="6128944"/>
            <a:ext cx="731583" cy="426756"/>
          </a:xfrm>
          <a:prstGeom prst="rect">
            <a:avLst/>
          </a:prstGeom>
        </p:spPr>
      </p:pic>
      <p:graphicFrame>
        <p:nvGraphicFramePr>
          <p:cNvPr id="7" name="Content Placeholder 6">
            <a:extLst>
              <a:ext uri="{FF2B5EF4-FFF2-40B4-BE49-F238E27FC236}">
                <a16:creationId xmlns:a16="http://schemas.microsoft.com/office/drawing/2014/main" id="{7EBE4EB9-784C-4257-BE16-1ECA6CA83B6F}"/>
              </a:ext>
            </a:extLst>
          </p:cNvPr>
          <p:cNvGraphicFramePr>
            <a:graphicFrameLocks noGrp="1"/>
          </p:cNvGraphicFramePr>
          <p:nvPr>
            <p:ph sz="half" idx="2"/>
            <p:extLst>
              <p:ext uri="{D42A27DB-BD31-4B8C-83A1-F6EECF244321}">
                <p14:modId xmlns:p14="http://schemas.microsoft.com/office/powerpoint/2010/main" val="1840005919"/>
              </p:ext>
            </p:extLst>
          </p:nvPr>
        </p:nvGraphicFramePr>
        <p:xfrm>
          <a:off x="6216074" y="2161308"/>
          <a:ext cx="4805940" cy="3595923"/>
        </p:xfrm>
        <a:graphic>
          <a:graphicData uri="http://schemas.openxmlformats.org/drawingml/2006/table">
            <a:tbl>
              <a:tblPr firstRow="1" firstCol="1" bandRow="1">
                <a:tableStyleId>{5C22544A-7EE6-4342-B048-85BDC9FD1C3A}</a:tableStyleId>
              </a:tblPr>
              <a:tblGrid>
                <a:gridCol w="1153940">
                  <a:extLst>
                    <a:ext uri="{9D8B030D-6E8A-4147-A177-3AD203B41FA5}">
                      <a16:colId xmlns:a16="http://schemas.microsoft.com/office/drawing/2014/main" val="1048786706"/>
                    </a:ext>
                  </a:extLst>
                </a:gridCol>
                <a:gridCol w="3652000">
                  <a:extLst>
                    <a:ext uri="{9D8B030D-6E8A-4147-A177-3AD203B41FA5}">
                      <a16:colId xmlns:a16="http://schemas.microsoft.com/office/drawing/2014/main" val="1682706499"/>
                    </a:ext>
                  </a:extLst>
                </a:gridCol>
              </a:tblGrid>
              <a:tr h="813458">
                <a:tc>
                  <a:txBody>
                    <a:bodyPr/>
                    <a:lstStyle/>
                    <a:p>
                      <a:pPr marL="0" marR="0">
                        <a:lnSpc>
                          <a:spcPct val="107000"/>
                        </a:lnSpc>
                        <a:spcBef>
                          <a:spcPts val="0"/>
                        </a:spcBef>
                        <a:spcAft>
                          <a:spcPts val="0"/>
                        </a:spcAft>
                      </a:pPr>
                      <a:r>
                        <a:rPr lang="en-US" sz="1000">
                          <a:effectLst/>
                        </a:rPr>
                        <a:t>Transaction Month</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826" marR="55826" marT="0" marB="0"/>
                </a:tc>
                <a:tc>
                  <a:txBody>
                    <a:bodyPr/>
                    <a:lstStyle/>
                    <a:p>
                      <a:pPr marL="0" marR="0" algn="ctr">
                        <a:lnSpc>
                          <a:spcPct val="107000"/>
                        </a:lnSpc>
                        <a:spcBef>
                          <a:spcPts val="0"/>
                        </a:spcBef>
                        <a:spcAft>
                          <a:spcPts val="0"/>
                        </a:spcAft>
                      </a:pPr>
                      <a:r>
                        <a:rPr lang="en-US" sz="1800" dirty="0">
                          <a:effectLst/>
                        </a:rPr>
                        <a:t>Verification Due Date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5826" marR="55826" marT="0" marB="0"/>
                </a:tc>
                <a:extLst>
                  <a:ext uri="{0D108BD9-81ED-4DB2-BD59-A6C34878D82A}">
                    <a16:rowId xmlns:a16="http://schemas.microsoft.com/office/drawing/2014/main" val="3558278324"/>
                  </a:ext>
                </a:extLst>
              </a:tr>
              <a:tr h="397495">
                <a:tc>
                  <a:txBody>
                    <a:bodyPr/>
                    <a:lstStyle/>
                    <a:p>
                      <a:pPr marL="0" marR="0">
                        <a:lnSpc>
                          <a:spcPct val="107000"/>
                        </a:lnSpc>
                        <a:spcBef>
                          <a:spcPts val="0"/>
                        </a:spcBef>
                        <a:spcAft>
                          <a:spcPts val="0"/>
                        </a:spcAft>
                      </a:pPr>
                      <a:r>
                        <a:rPr lang="en-US" sz="1000">
                          <a:effectLst/>
                        </a:rPr>
                        <a:t>January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826" marR="55826" marT="0" marB="0"/>
                </a:tc>
                <a:tc>
                  <a:txBody>
                    <a:bodyPr/>
                    <a:lstStyle/>
                    <a:p>
                      <a:pPr marL="0" marR="0">
                        <a:lnSpc>
                          <a:spcPct val="107000"/>
                        </a:lnSpc>
                        <a:spcBef>
                          <a:spcPts val="0"/>
                        </a:spcBef>
                        <a:spcAft>
                          <a:spcPts val="0"/>
                        </a:spcAft>
                      </a:pPr>
                      <a:r>
                        <a:rPr lang="en-US" sz="1000">
                          <a:effectLst/>
                        </a:rPr>
                        <a:t>Monday, February 7, 2022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826" marR="55826" marT="0" marB="0"/>
                </a:tc>
                <a:extLst>
                  <a:ext uri="{0D108BD9-81ED-4DB2-BD59-A6C34878D82A}">
                    <a16:rowId xmlns:a16="http://schemas.microsoft.com/office/drawing/2014/main" val="4109289930"/>
                  </a:ext>
                </a:extLst>
              </a:tr>
              <a:tr h="397495">
                <a:tc>
                  <a:txBody>
                    <a:bodyPr/>
                    <a:lstStyle/>
                    <a:p>
                      <a:pPr marL="0" marR="0">
                        <a:lnSpc>
                          <a:spcPct val="107000"/>
                        </a:lnSpc>
                        <a:spcBef>
                          <a:spcPts val="0"/>
                        </a:spcBef>
                        <a:spcAft>
                          <a:spcPts val="0"/>
                        </a:spcAft>
                      </a:pPr>
                      <a:r>
                        <a:rPr lang="en-US" sz="1000">
                          <a:effectLst/>
                        </a:rPr>
                        <a:t>February</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826" marR="55826" marT="0" marB="0"/>
                </a:tc>
                <a:tc>
                  <a:txBody>
                    <a:bodyPr/>
                    <a:lstStyle/>
                    <a:p>
                      <a:pPr marL="0" marR="0">
                        <a:lnSpc>
                          <a:spcPct val="107000"/>
                        </a:lnSpc>
                        <a:spcBef>
                          <a:spcPts val="0"/>
                        </a:spcBef>
                        <a:spcAft>
                          <a:spcPts val="0"/>
                        </a:spcAft>
                      </a:pPr>
                      <a:r>
                        <a:rPr lang="en-US" sz="1000">
                          <a:effectLst/>
                        </a:rPr>
                        <a:t>Monday, March 7, 2022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826" marR="55826" marT="0" marB="0"/>
                </a:tc>
                <a:extLst>
                  <a:ext uri="{0D108BD9-81ED-4DB2-BD59-A6C34878D82A}">
                    <a16:rowId xmlns:a16="http://schemas.microsoft.com/office/drawing/2014/main" val="3768274833"/>
                  </a:ext>
                </a:extLst>
              </a:tr>
              <a:tr h="397495">
                <a:tc>
                  <a:txBody>
                    <a:bodyPr/>
                    <a:lstStyle/>
                    <a:p>
                      <a:pPr marL="0" marR="0">
                        <a:lnSpc>
                          <a:spcPct val="107000"/>
                        </a:lnSpc>
                        <a:spcBef>
                          <a:spcPts val="0"/>
                        </a:spcBef>
                        <a:spcAft>
                          <a:spcPts val="0"/>
                        </a:spcAft>
                      </a:pPr>
                      <a:r>
                        <a:rPr lang="en-US" sz="1000">
                          <a:effectLst/>
                        </a:rPr>
                        <a:t>March</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826" marR="55826" marT="0" marB="0"/>
                </a:tc>
                <a:tc>
                  <a:txBody>
                    <a:bodyPr/>
                    <a:lstStyle/>
                    <a:p>
                      <a:pPr marL="0" marR="0">
                        <a:lnSpc>
                          <a:spcPct val="107000"/>
                        </a:lnSpc>
                        <a:spcBef>
                          <a:spcPts val="0"/>
                        </a:spcBef>
                        <a:spcAft>
                          <a:spcPts val="0"/>
                        </a:spcAft>
                      </a:pPr>
                      <a:r>
                        <a:rPr lang="en-US" sz="1000">
                          <a:effectLst/>
                        </a:rPr>
                        <a:t>Thursday, April 7, 2022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826" marR="55826" marT="0" marB="0"/>
                </a:tc>
                <a:extLst>
                  <a:ext uri="{0D108BD9-81ED-4DB2-BD59-A6C34878D82A}">
                    <a16:rowId xmlns:a16="http://schemas.microsoft.com/office/drawing/2014/main" val="3902811264"/>
                  </a:ext>
                </a:extLst>
              </a:tr>
              <a:tr h="397495">
                <a:tc>
                  <a:txBody>
                    <a:bodyPr/>
                    <a:lstStyle/>
                    <a:p>
                      <a:pPr marL="0" marR="0">
                        <a:lnSpc>
                          <a:spcPct val="107000"/>
                        </a:lnSpc>
                        <a:spcBef>
                          <a:spcPts val="0"/>
                        </a:spcBef>
                        <a:spcAft>
                          <a:spcPts val="0"/>
                        </a:spcAft>
                      </a:pPr>
                      <a:r>
                        <a:rPr lang="en-US" sz="1000">
                          <a:effectLst/>
                        </a:rPr>
                        <a:t>April</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826" marR="55826" marT="0" marB="0"/>
                </a:tc>
                <a:tc>
                  <a:txBody>
                    <a:bodyPr/>
                    <a:lstStyle/>
                    <a:p>
                      <a:pPr marL="0" marR="0">
                        <a:lnSpc>
                          <a:spcPct val="107000"/>
                        </a:lnSpc>
                        <a:spcBef>
                          <a:spcPts val="0"/>
                        </a:spcBef>
                        <a:spcAft>
                          <a:spcPts val="0"/>
                        </a:spcAft>
                      </a:pPr>
                      <a:r>
                        <a:rPr lang="en-US" sz="1000">
                          <a:effectLst/>
                        </a:rPr>
                        <a:t>Friday, May 6, 2022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826" marR="55826" marT="0" marB="0"/>
                </a:tc>
                <a:extLst>
                  <a:ext uri="{0D108BD9-81ED-4DB2-BD59-A6C34878D82A}">
                    <a16:rowId xmlns:a16="http://schemas.microsoft.com/office/drawing/2014/main" val="2859305795"/>
                  </a:ext>
                </a:extLst>
              </a:tr>
              <a:tr h="397495">
                <a:tc>
                  <a:txBody>
                    <a:bodyPr/>
                    <a:lstStyle/>
                    <a:p>
                      <a:pPr marL="0" marR="0">
                        <a:lnSpc>
                          <a:spcPct val="107000"/>
                        </a:lnSpc>
                        <a:spcBef>
                          <a:spcPts val="0"/>
                        </a:spcBef>
                        <a:spcAft>
                          <a:spcPts val="0"/>
                        </a:spcAft>
                      </a:pPr>
                      <a:r>
                        <a:rPr lang="en-US" sz="1000">
                          <a:effectLst/>
                        </a:rPr>
                        <a:t>May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826" marR="55826" marT="0" marB="0"/>
                </a:tc>
                <a:tc>
                  <a:txBody>
                    <a:bodyPr/>
                    <a:lstStyle/>
                    <a:p>
                      <a:pPr marL="0" marR="0">
                        <a:lnSpc>
                          <a:spcPct val="107000"/>
                        </a:lnSpc>
                        <a:spcBef>
                          <a:spcPts val="0"/>
                        </a:spcBef>
                        <a:spcAft>
                          <a:spcPts val="0"/>
                        </a:spcAft>
                      </a:pPr>
                      <a:r>
                        <a:rPr lang="en-US" sz="1000">
                          <a:effectLst/>
                        </a:rPr>
                        <a:t>Tuesday, June 7, 2022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826" marR="55826" marT="0" marB="0"/>
                </a:tc>
                <a:extLst>
                  <a:ext uri="{0D108BD9-81ED-4DB2-BD59-A6C34878D82A}">
                    <a16:rowId xmlns:a16="http://schemas.microsoft.com/office/drawing/2014/main" val="1367328625"/>
                  </a:ext>
                </a:extLst>
              </a:tr>
              <a:tr h="397495">
                <a:tc>
                  <a:txBody>
                    <a:bodyPr/>
                    <a:lstStyle/>
                    <a:p>
                      <a:pPr marL="0" marR="0">
                        <a:lnSpc>
                          <a:spcPct val="107000"/>
                        </a:lnSpc>
                        <a:spcBef>
                          <a:spcPts val="0"/>
                        </a:spcBef>
                        <a:spcAft>
                          <a:spcPts val="0"/>
                        </a:spcAft>
                      </a:pPr>
                      <a:r>
                        <a:rPr lang="en-US" sz="1000">
                          <a:effectLst/>
                        </a:rPr>
                        <a:t>June</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826" marR="55826" marT="0" marB="0"/>
                </a:tc>
                <a:tc>
                  <a:txBody>
                    <a:bodyPr/>
                    <a:lstStyle/>
                    <a:p>
                      <a:pPr marL="0" marR="0">
                        <a:lnSpc>
                          <a:spcPct val="107000"/>
                        </a:lnSpc>
                        <a:spcBef>
                          <a:spcPts val="0"/>
                        </a:spcBef>
                        <a:spcAft>
                          <a:spcPts val="0"/>
                        </a:spcAft>
                      </a:pPr>
                      <a:r>
                        <a:rPr lang="en-US" sz="1000">
                          <a:effectLst/>
                        </a:rPr>
                        <a:t>Friday, July 8, 2022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826" marR="55826" marT="0" marB="0"/>
                </a:tc>
                <a:extLst>
                  <a:ext uri="{0D108BD9-81ED-4DB2-BD59-A6C34878D82A}">
                    <a16:rowId xmlns:a16="http://schemas.microsoft.com/office/drawing/2014/main" val="3699860558"/>
                  </a:ext>
                </a:extLst>
              </a:tr>
              <a:tr h="397495">
                <a:tc gridSpan="2">
                  <a:txBody>
                    <a:bodyPr/>
                    <a:lstStyle/>
                    <a:p>
                      <a:pPr marL="0" marR="0">
                        <a:lnSpc>
                          <a:spcPct val="107000"/>
                        </a:lnSpc>
                        <a:spcBef>
                          <a:spcPts val="0"/>
                        </a:spcBef>
                        <a:spcAft>
                          <a:spcPts val="0"/>
                        </a:spcAft>
                      </a:pPr>
                      <a:r>
                        <a:rPr lang="en-US" sz="1000" dirty="0">
                          <a:effectLst/>
                        </a:rPr>
                        <a:t>Any variation in this schedule will be communicated by email.</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92950" marR="92950" marT="46475" marB="46475"/>
                </a:tc>
                <a:tc hMerge="1">
                  <a:txBody>
                    <a:bodyPr/>
                    <a:lstStyle/>
                    <a:p>
                      <a:endParaRPr lang="en-US"/>
                    </a:p>
                  </a:txBody>
                  <a:tcPr/>
                </a:tc>
                <a:extLst>
                  <a:ext uri="{0D108BD9-81ED-4DB2-BD59-A6C34878D82A}">
                    <a16:rowId xmlns:a16="http://schemas.microsoft.com/office/drawing/2014/main" val="3453972910"/>
                  </a:ext>
                </a:extLst>
              </a:tr>
            </a:tbl>
          </a:graphicData>
        </a:graphic>
      </p:graphicFrame>
    </p:spTree>
    <p:extLst>
      <p:ext uri="{BB962C8B-B14F-4D97-AF65-F5344CB8AC3E}">
        <p14:creationId xmlns:p14="http://schemas.microsoft.com/office/powerpoint/2010/main" val="369818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EF9EE-042F-4C59-907D-F7E7D37D0247}"/>
              </a:ext>
            </a:extLst>
          </p:cNvPr>
          <p:cNvSpPr>
            <a:spLocks noGrp="1"/>
          </p:cNvSpPr>
          <p:nvPr>
            <p:ph type="title"/>
          </p:nvPr>
        </p:nvSpPr>
        <p:spPr/>
        <p:txBody>
          <a:bodyPr/>
          <a:lstStyle/>
          <a:p>
            <a:r>
              <a:rPr lang="en-US" dirty="0"/>
              <a:t>PCard Audit Process</a:t>
            </a:r>
          </a:p>
        </p:txBody>
      </p:sp>
      <p:sp>
        <p:nvSpPr>
          <p:cNvPr id="3" name="Content Placeholder 2">
            <a:extLst>
              <a:ext uri="{FF2B5EF4-FFF2-40B4-BE49-F238E27FC236}">
                <a16:creationId xmlns:a16="http://schemas.microsoft.com/office/drawing/2014/main" id="{91F3D060-F3D6-44E6-A0D5-9675B94EB2F0}"/>
              </a:ext>
            </a:extLst>
          </p:cNvPr>
          <p:cNvSpPr>
            <a:spLocks noGrp="1"/>
          </p:cNvSpPr>
          <p:nvPr>
            <p:ph sz="half" idx="1"/>
          </p:nvPr>
        </p:nvSpPr>
        <p:spPr>
          <a:xfrm>
            <a:off x="1006153" y="1782502"/>
            <a:ext cx="4754880" cy="4465898"/>
          </a:xfrm>
        </p:spPr>
        <p:txBody>
          <a:bodyPr>
            <a:normAutofit/>
          </a:bodyPr>
          <a:lstStyle/>
          <a:p>
            <a:pPr>
              <a:buFont typeface="Wingdings" panose="05000000000000000000" pitchFamily="2" charset="2"/>
              <a:buChar char="Ø"/>
            </a:pPr>
            <a:r>
              <a:rPr lang="en-US" dirty="0">
                <a:solidFill>
                  <a:schemeClr val="tx1"/>
                </a:solidFill>
              </a:rPr>
              <a:t>The Business Office audits ALL </a:t>
            </a:r>
            <a:r>
              <a:rPr lang="en-US" dirty="0" err="1">
                <a:solidFill>
                  <a:schemeClr val="tx1"/>
                </a:solidFill>
              </a:rPr>
              <a:t>PCard</a:t>
            </a:r>
            <a:r>
              <a:rPr lang="en-US" dirty="0">
                <a:solidFill>
                  <a:schemeClr val="tx1"/>
                </a:solidFill>
              </a:rPr>
              <a:t> purchases as they are verified in Workday. </a:t>
            </a:r>
          </a:p>
          <a:p>
            <a:pPr>
              <a:buFont typeface="Wingdings" panose="05000000000000000000" pitchFamily="2" charset="2"/>
              <a:buChar char="Ø"/>
            </a:pPr>
            <a:r>
              <a:rPr lang="en-US" dirty="0">
                <a:solidFill>
                  <a:schemeClr val="tx1"/>
                </a:solidFill>
              </a:rPr>
              <a:t>If the eProcurement Office has questions about a purchase, the verification in Workday will be returned requesting more information.</a:t>
            </a:r>
          </a:p>
          <a:p>
            <a:pPr>
              <a:buFont typeface="Wingdings" panose="05000000000000000000" pitchFamily="2" charset="2"/>
              <a:buChar char="Ø"/>
            </a:pPr>
            <a:r>
              <a:rPr lang="en-US" dirty="0">
                <a:solidFill>
                  <a:schemeClr val="tx1"/>
                </a:solidFill>
              </a:rPr>
              <a:t>Sent-back verifications will return to Draft status pending correction and resubmission. (Use: My Verifications to view Draft status verifications)</a:t>
            </a:r>
          </a:p>
        </p:txBody>
      </p:sp>
      <p:pic>
        <p:nvPicPr>
          <p:cNvPr id="10" name="Picture 9">
            <a:extLst>
              <a:ext uri="{FF2B5EF4-FFF2-40B4-BE49-F238E27FC236}">
                <a16:creationId xmlns:a16="http://schemas.microsoft.com/office/drawing/2014/main" id="{A4F1A5DD-A7BB-4205-9AA7-27760020AD55}"/>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216609" y="6128944"/>
            <a:ext cx="731583" cy="426756"/>
          </a:xfrm>
          <a:prstGeom prst="rect">
            <a:avLst/>
          </a:prstGeom>
        </p:spPr>
      </p:pic>
      <p:pic>
        <p:nvPicPr>
          <p:cNvPr id="6" name="Content Placeholder 5" descr="Diagram&#10;&#10;Description automatically generated">
            <a:extLst>
              <a:ext uri="{FF2B5EF4-FFF2-40B4-BE49-F238E27FC236}">
                <a16:creationId xmlns:a16="http://schemas.microsoft.com/office/drawing/2014/main" id="{82CF9A1D-2CC1-42EF-88AF-D515B8F3047A}"/>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5761032" y="1628384"/>
            <a:ext cx="6063537" cy="3632548"/>
          </a:xfrm>
        </p:spPr>
      </p:pic>
    </p:spTree>
    <p:extLst>
      <p:ext uri="{BB962C8B-B14F-4D97-AF65-F5344CB8AC3E}">
        <p14:creationId xmlns:p14="http://schemas.microsoft.com/office/powerpoint/2010/main" val="3441539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D3368-43BD-4B7C-B63C-E3E219D1A09F}"/>
              </a:ext>
            </a:extLst>
          </p:cNvPr>
          <p:cNvSpPr>
            <a:spLocks noGrp="1"/>
          </p:cNvSpPr>
          <p:nvPr>
            <p:ph type="title"/>
          </p:nvPr>
        </p:nvSpPr>
        <p:spPr/>
        <p:txBody>
          <a:bodyPr/>
          <a:lstStyle/>
          <a:p>
            <a:r>
              <a:rPr lang="en-US" dirty="0"/>
              <a:t>Misuse of Your PCard</a:t>
            </a:r>
          </a:p>
        </p:txBody>
      </p:sp>
      <p:sp>
        <p:nvSpPr>
          <p:cNvPr id="3" name="Content Placeholder 2">
            <a:extLst>
              <a:ext uri="{FF2B5EF4-FFF2-40B4-BE49-F238E27FC236}">
                <a16:creationId xmlns:a16="http://schemas.microsoft.com/office/drawing/2014/main" id="{24F2932E-34B8-4360-A1C0-22977206F58E}"/>
              </a:ext>
            </a:extLst>
          </p:cNvPr>
          <p:cNvSpPr>
            <a:spLocks noGrp="1"/>
          </p:cNvSpPr>
          <p:nvPr>
            <p:ph idx="1"/>
          </p:nvPr>
        </p:nvSpPr>
        <p:spPr>
          <a:xfrm>
            <a:off x="7895907" y="1778466"/>
            <a:ext cx="3817628" cy="4286774"/>
          </a:xfrm>
        </p:spPr>
        <p:txBody>
          <a:bodyPr>
            <a:normAutofit fontScale="77500" lnSpcReduction="20000"/>
          </a:bodyPr>
          <a:lstStyle/>
          <a:p>
            <a:pPr>
              <a:buFont typeface="Wingdings" panose="05000000000000000000" pitchFamily="2" charset="2"/>
              <a:buChar char="Ø"/>
            </a:pPr>
            <a:r>
              <a:rPr lang="en-US" dirty="0">
                <a:solidFill>
                  <a:schemeClr val="tx1"/>
                </a:solidFill>
              </a:rPr>
              <a:t>Understand that intentional misuse or abuse of the PCard or PCard rules will result in immediate revocation of PCard privileges and possible disciplinary and legal action</a:t>
            </a:r>
          </a:p>
          <a:p>
            <a:pPr>
              <a:buFont typeface="Wingdings" panose="05000000000000000000" pitchFamily="2" charset="2"/>
              <a:buChar char="Ø"/>
            </a:pPr>
            <a:r>
              <a:rPr lang="en-US" dirty="0">
                <a:solidFill>
                  <a:schemeClr val="tx1"/>
                </a:solidFill>
              </a:rPr>
              <a:t>If we suspect you are using your card fraudulently or inappropriately, your card will be suspended, you and your approver will be notified, internal audit will be notified, possible investigation and termination of employment.</a:t>
            </a:r>
          </a:p>
          <a:p>
            <a:pPr>
              <a:buFont typeface="Wingdings" panose="05000000000000000000" pitchFamily="2" charset="2"/>
              <a:buChar char="Ø"/>
            </a:pPr>
            <a:r>
              <a:rPr lang="en-US" dirty="0">
                <a:solidFill>
                  <a:schemeClr val="tx1"/>
                </a:solidFill>
              </a:rPr>
              <a:t>The eProcurement Office reserves the right to suspend/cancel cards immediately depending on the severity of the offense</a:t>
            </a:r>
          </a:p>
          <a:p>
            <a:pPr>
              <a:buFont typeface="Wingdings" panose="05000000000000000000" pitchFamily="2" charset="2"/>
              <a:buChar char="Ø"/>
            </a:pPr>
            <a:r>
              <a:rPr lang="en-US" dirty="0">
                <a:solidFill>
                  <a:schemeClr val="tx1"/>
                </a:solidFill>
              </a:rPr>
              <a:t>If you are invoiced for a personal/non-allowable charge the Department’s Budget Officer will be copied on the invoice. </a:t>
            </a:r>
          </a:p>
        </p:txBody>
      </p:sp>
      <p:pic>
        <p:nvPicPr>
          <p:cNvPr id="4" name="Picture 3">
            <a:extLst>
              <a:ext uri="{FF2B5EF4-FFF2-40B4-BE49-F238E27FC236}">
                <a16:creationId xmlns:a16="http://schemas.microsoft.com/office/drawing/2014/main" id="{178E1B0C-ADFD-4F5A-895A-BFA87BD0188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209280" y="6128862"/>
            <a:ext cx="733800" cy="428050"/>
          </a:xfrm>
          <a:prstGeom prst="rect">
            <a:avLst/>
          </a:prstGeom>
        </p:spPr>
      </p:pic>
      <p:graphicFrame>
        <p:nvGraphicFramePr>
          <p:cNvPr id="5" name="Diagram 4">
            <a:extLst>
              <a:ext uri="{FF2B5EF4-FFF2-40B4-BE49-F238E27FC236}">
                <a16:creationId xmlns:a16="http://schemas.microsoft.com/office/drawing/2014/main" id="{CF8A5405-887D-4B60-B090-1346A7EF98F9}"/>
              </a:ext>
            </a:extLst>
          </p:cNvPr>
          <p:cNvGraphicFramePr/>
          <p:nvPr>
            <p:extLst>
              <p:ext uri="{D42A27DB-BD31-4B8C-83A1-F6EECF244321}">
                <p14:modId xmlns:p14="http://schemas.microsoft.com/office/powerpoint/2010/main" val="2358870184"/>
              </p:ext>
            </p:extLst>
          </p:nvPr>
        </p:nvGraphicFramePr>
        <p:xfrm>
          <a:off x="478465" y="1778466"/>
          <a:ext cx="7386962" cy="4564421"/>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498259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754E4-9189-44F4-BC65-8D6FE27B3998}"/>
              </a:ext>
            </a:extLst>
          </p:cNvPr>
          <p:cNvSpPr>
            <a:spLocks noGrp="1"/>
          </p:cNvSpPr>
          <p:nvPr>
            <p:ph type="title"/>
          </p:nvPr>
        </p:nvSpPr>
        <p:spPr/>
        <p:txBody>
          <a:bodyPr/>
          <a:lstStyle/>
          <a:p>
            <a:r>
              <a:rPr lang="en-US" dirty="0"/>
              <a:t>PCard Website</a:t>
            </a:r>
          </a:p>
        </p:txBody>
      </p:sp>
      <p:sp>
        <p:nvSpPr>
          <p:cNvPr id="5" name="Content Placeholder 4">
            <a:extLst>
              <a:ext uri="{FF2B5EF4-FFF2-40B4-BE49-F238E27FC236}">
                <a16:creationId xmlns:a16="http://schemas.microsoft.com/office/drawing/2014/main" id="{2DFAE542-95A8-4B0E-BE36-EB48AA829600}"/>
              </a:ext>
            </a:extLst>
          </p:cNvPr>
          <p:cNvSpPr>
            <a:spLocks noGrp="1"/>
          </p:cNvSpPr>
          <p:nvPr>
            <p:ph sz="half" idx="1"/>
          </p:nvPr>
        </p:nvSpPr>
        <p:spPr>
          <a:xfrm>
            <a:off x="792126" y="1986409"/>
            <a:ext cx="4534786" cy="4077586"/>
          </a:xfrm>
        </p:spPr>
        <p:txBody>
          <a:bodyPr>
            <a:normAutofit/>
          </a:bodyPr>
          <a:lstStyle/>
          <a:p>
            <a:pPr>
              <a:buFont typeface="Wingdings" panose="05000000000000000000" pitchFamily="2" charset="2"/>
              <a:buChar char="Ø"/>
            </a:pPr>
            <a:r>
              <a:rPr lang="en-US" dirty="0">
                <a:solidFill>
                  <a:schemeClr val="tx1"/>
                </a:solidFill>
              </a:rPr>
              <a:t>Updates Coming Soon</a:t>
            </a:r>
          </a:p>
          <a:p>
            <a:pPr>
              <a:buFont typeface="Wingdings" panose="05000000000000000000" pitchFamily="2" charset="2"/>
              <a:buChar char="Ø"/>
            </a:pPr>
            <a:r>
              <a:rPr lang="en-US" dirty="0">
                <a:solidFill>
                  <a:schemeClr val="tx1"/>
                </a:solidFill>
              </a:rPr>
              <a:t>Email: </a:t>
            </a:r>
            <a:r>
              <a:rPr lang="en-US" dirty="0">
                <a:solidFill>
                  <a:schemeClr val="tx1"/>
                </a:solidFill>
                <a:hlinkClick r:id="rId3"/>
              </a:rPr>
              <a:t>pcard@uada.edu</a:t>
            </a:r>
            <a:endParaRPr lang="en-US" dirty="0">
              <a:solidFill>
                <a:schemeClr val="tx1"/>
              </a:solidFill>
            </a:endParaRPr>
          </a:p>
          <a:p>
            <a:pPr>
              <a:buFont typeface="Wingdings" panose="05000000000000000000" pitchFamily="2" charset="2"/>
              <a:buChar char="Ø"/>
            </a:pPr>
            <a:r>
              <a:rPr lang="en-US" dirty="0">
                <a:solidFill>
                  <a:schemeClr val="tx1"/>
                </a:solidFill>
              </a:rPr>
              <a:t>Located here: </a:t>
            </a:r>
          </a:p>
          <a:p>
            <a:pPr lvl="1">
              <a:buFont typeface="Wingdings" panose="05000000000000000000" pitchFamily="2" charset="2"/>
              <a:buChar char="Ø"/>
            </a:pPr>
            <a:r>
              <a:rPr lang="en-US" dirty="0">
                <a:solidFill>
                  <a:schemeClr val="tx1"/>
                </a:solidFill>
              </a:rPr>
              <a:t>Bank Contact Information </a:t>
            </a:r>
          </a:p>
          <a:p>
            <a:pPr lvl="1">
              <a:buFont typeface="Wingdings" panose="05000000000000000000" pitchFamily="2" charset="2"/>
              <a:buChar char="Ø"/>
            </a:pPr>
            <a:r>
              <a:rPr lang="en-US" dirty="0">
                <a:solidFill>
                  <a:schemeClr val="tx1"/>
                </a:solidFill>
              </a:rPr>
              <a:t>PCard Cutoff Dates for FY</a:t>
            </a:r>
          </a:p>
          <a:p>
            <a:pPr lvl="1">
              <a:buFont typeface="Wingdings" panose="05000000000000000000" pitchFamily="2" charset="2"/>
              <a:buChar char="Ø"/>
            </a:pPr>
            <a:r>
              <a:rPr lang="en-US" dirty="0">
                <a:solidFill>
                  <a:schemeClr val="tx1"/>
                </a:solidFill>
              </a:rPr>
              <a:t>Training Dates</a:t>
            </a:r>
          </a:p>
          <a:p>
            <a:pPr lvl="1">
              <a:buFont typeface="Wingdings" panose="05000000000000000000" pitchFamily="2" charset="2"/>
              <a:buChar char="Ø"/>
            </a:pPr>
            <a:r>
              <a:rPr lang="en-US" dirty="0">
                <a:solidFill>
                  <a:schemeClr val="tx1"/>
                </a:solidFill>
              </a:rPr>
              <a:t>Gift Card Information</a:t>
            </a:r>
          </a:p>
          <a:p>
            <a:pPr lvl="1">
              <a:buFont typeface="Wingdings" panose="05000000000000000000" pitchFamily="2" charset="2"/>
              <a:buChar char="Ø"/>
            </a:pPr>
            <a:r>
              <a:rPr lang="en-US" dirty="0">
                <a:solidFill>
                  <a:schemeClr val="tx1"/>
                </a:solidFill>
              </a:rPr>
              <a:t>FAQs (non-allowable list)</a:t>
            </a:r>
          </a:p>
          <a:p>
            <a:pPr lvl="1">
              <a:buFont typeface="Wingdings" panose="05000000000000000000" pitchFamily="2" charset="2"/>
              <a:buChar char="Ø"/>
            </a:pPr>
            <a:r>
              <a:rPr lang="en-US" dirty="0">
                <a:solidFill>
                  <a:schemeClr val="tx1"/>
                </a:solidFill>
              </a:rPr>
              <a:t>Forms – Business Justification Form, Membership Justification Form, Lost/Unobtainable receipt, etc. </a:t>
            </a:r>
          </a:p>
          <a:p>
            <a:endParaRPr lang="en-US" dirty="0"/>
          </a:p>
        </p:txBody>
      </p:sp>
      <p:pic>
        <p:nvPicPr>
          <p:cNvPr id="4" name="Picture 3">
            <a:extLst>
              <a:ext uri="{FF2B5EF4-FFF2-40B4-BE49-F238E27FC236}">
                <a16:creationId xmlns:a16="http://schemas.microsoft.com/office/drawing/2014/main" id="{CCEA559D-FBD5-44DE-BD19-4A0904167E63}"/>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1209280" y="6128862"/>
            <a:ext cx="733800" cy="428050"/>
          </a:xfrm>
          <a:prstGeom prst="rect">
            <a:avLst/>
          </a:prstGeom>
        </p:spPr>
      </p:pic>
      <p:pic>
        <p:nvPicPr>
          <p:cNvPr id="10" name="Content Placeholder 9" descr="Graphical user interface, application&#10;&#10;Description automatically generated">
            <a:extLst>
              <a:ext uri="{FF2B5EF4-FFF2-40B4-BE49-F238E27FC236}">
                <a16:creationId xmlns:a16="http://schemas.microsoft.com/office/drawing/2014/main" id="{DC120E42-39F7-4D14-80EC-8E84ED1D923F}"/>
              </a:ext>
            </a:extLst>
          </p:cNvPr>
          <p:cNvPicPr>
            <a:picLocks noGrp="1" noChangeAspect="1"/>
          </p:cNvPicPr>
          <p:nvPr>
            <p:ph sz="half" idx="2"/>
          </p:nvPr>
        </p:nvPicPr>
        <p:blipFill>
          <a:blip r:embed="rId5">
            <a:extLst>
              <a:ext uri="{28A0092B-C50C-407E-A947-70E740481C1C}">
                <a14:useLocalDpi xmlns:a14="http://schemas.microsoft.com/office/drawing/2010/main" val="0"/>
              </a:ext>
            </a:extLst>
          </a:blip>
          <a:stretch>
            <a:fillRect/>
          </a:stretch>
        </p:blipFill>
        <p:spPr>
          <a:xfrm>
            <a:off x="5326912" y="1400537"/>
            <a:ext cx="6456116" cy="4170984"/>
          </a:xfrm>
        </p:spPr>
      </p:pic>
    </p:spTree>
    <p:extLst>
      <p:ext uri="{BB962C8B-B14F-4D97-AF65-F5344CB8AC3E}">
        <p14:creationId xmlns:p14="http://schemas.microsoft.com/office/powerpoint/2010/main" val="12681150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850F0-5C51-45EE-97B7-48BD5DDA0D82}"/>
              </a:ext>
            </a:extLst>
          </p:cNvPr>
          <p:cNvSpPr>
            <a:spLocks noGrp="1"/>
          </p:cNvSpPr>
          <p:nvPr>
            <p:ph type="title"/>
          </p:nvPr>
        </p:nvSpPr>
        <p:spPr/>
        <p:txBody>
          <a:bodyPr/>
          <a:lstStyle/>
          <a:p>
            <a:r>
              <a:rPr lang="en-US" dirty="0"/>
              <a:t>Congratulations you are ready to use your PCard!</a:t>
            </a:r>
          </a:p>
        </p:txBody>
      </p:sp>
      <p:sp>
        <p:nvSpPr>
          <p:cNvPr id="3" name="Content Placeholder 2">
            <a:extLst>
              <a:ext uri="{FF2B5EF4-FFF2-40B4-BE49-F238E27FC236}">
                <a16:creationId xmlns:a16="http://schemas.microsoft.com/office/drawing/2014/main" id="{BD2D4043-C6AD-4480-AB19-C65C5F321B82}"/>
              </a:ext>
            </a:extLst>
          </p:cNvPr>
          <p:cNvSpPr>
            <a:spLocks noGrp="1"/>
          </p:cNvSpPr>
          <p:nvPr>
            <p:ph sz="half" idx="1"/>
          </p:nvPr>
        </p:nvSpPr>
        <p:spPr/>
        <p:txBody>
          <a:bodyPr>
            <a:normAutofit/>
          </a:bodyPr>
          <a:lstStyle/>
          <a:p>
            <a:pPr>
              <a:buFont typeface="Wingdings" panose="05000000000000000000" pitchFamily="2" charset="2"/>
              <a:buChar char="Ø"/>
            </a:pPr>
            <a:r>
              <a:rPr lang="en-US" dirty="0">
                <a:solidFill>
                  <a:schemeClr val="tx1"/>
                </a:solidFill>
              </a:rPr>
              <a:t>I will email a Certificate of Completion &amp; Cardholder agreement form to you</a:t>
            </a:r>
          </a:p>
          <a:p>
            <a:pPr>
              <a:buFont typeface="Wingdings" panose="05000000000000000000" pitchFamily="2" charset="2"/>
              <a:buChar char="Ø"/>
            </a:pPr>
            <a:r>
              <a:rPr lang="en-US" dirty="0">
                <a:solidFill>
                  <a:schemeClr val="tx1"/>
                </a:solidFill>
              </a:rPr>
              <a:t>Attach certificate to questionnaire in Workday</a:t>
            </a:r>
          </a:p>
          <a:p>
            <a:pPr>
              <a:buFont typeface="Wingdings" panose="05000000000000000000" pitchFamily="2" charset="2"/>
              <a:buChar char="Ø"/>
            </a:pPr>
            <a:r>
              <a:rPr lang="en-US" dirty="0">
                <a:solidFill>
                  <a:schemeClr val="tx1"/>
                </a:solidFill>
              </a:rPr>
              <a:t>Sign &amp; Return PCard Agreement Form by email</a:t>
            </a:r>
          </a:p>
          <a:p>
            <a:pPr>
              <a:buFont typeface="Wingdings" panose="05000000000000000000" pitchFamily="2" charset="2"/>
              <a:buChar char="Ø"/>
            </a:pPr>
            <a:r>
              <a:rPr lang="en-US" dirty="0">
                <a:solidFill>
                  <a:schemeClr val="tx1"/>
                </a:solidFill>
              </a:rPr>
              <a:t>If you ever need any assistance, you can contact the eProcurement Team:</a:t>
            </a:r>
          </a:p>
          <a:p>
            <a:pPr lvl="1">
              <a:buFont typeface="Wingdings" panose="05000000000000000000" pitchFamily="2" charset="2"/>
              <a:buChar char="Ø"/>
            </a:pPr>
            <a:r>
              <a:rPr lang="en-US" dirty="0">
                <a:solidFill>
                  <a:schemeClr val="tx1"/>
                </a:solidFill>
                <a:hlinkClick r:id="rId3"/>
              </a:rPr>
              <a:t>pcard@uada.edu</a:t>
            </a:r>
            <a:endParaRPr lang="en-US" dirty="0">
              <a:solidFill>
                <a:schemeClr val="tx1"/>
              </a:solidFill>
            </a:endParaRPr>
          </a:p>
          <a:p>
            <a:pPr lvl="1">
              <a:buFont typeface="Wingdings" panose="05000000000000000000" pitchFamily="2" charset="2"/>
              <a:buChar char="Ø"/>
            </a:pPr>
            <a:r>
              <a:rPr lang="en-US" dirty="0">
                <a:solidFill>
                  <a:schemeClr val="tx1"/>
                </a:solidFill>
              </a:rPr>
              <a:t>479-502-9701</a:t>
            </a:r>
          </a:p>
        </p:txBody>
      </p:sp>
      <p:pic>
        <p:nvPicPr>
          <p:cNvPr id="7" name="Content Placeholder 6">
            <a:extLst>
              <a:ext uri="{FF2B5EF4-FFF2-40B4-BE49-F238E27FC236}">
                <a16:creationId xmlns:a16="http://schemas.microsoft.com/office/drawing/2014/main" id="{08BA68C5-1B5A-489F-BD76-F066D081119A}"/>
              </a:ext>
            </a:extLst>
          </p:cNvPr>
          <p:cNvPicPr>
            <a:picLocks noGrp="1" noChangeAspect="1"/>
          </p:cNvPicPr>
          <p:nvPr>
            <p:ph sz="half" idx="2"/>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6843281" y="1965960"/>
            <a:ext cx="4000209" cy="3669808"/>
          </a:xfrm>
        </p:spPr>
      </p:pic>
      <p:pic>
        <p:nvPicPr>
          <p:cNvPr id="4" name="Picture 3">
            <a:extLst>
              <a:ext uri="{FF2B5EF4-FFF2-40B4-BE49-F238E27FC236}">
                <a16:creationId xmlns:a16="http://schemas.microsoft.com/office/drawing/2014/main" id="{7AA47815-768C-4730-983F-F13072795EAE}"/>
              </a:ext>
            </a:extLst>
          </p:cNvPr>
          <p:cNvPicPr>
            <a:picLocks noChangeAspect="1"/>
          </p:cNvPicPr>
          <p:nvPr/>
        </p:nvPicPr>
        <p:blipFill>
          <a:blip r:embed="rId6">
            <a:extLst>
              <a:ext uri="{28A0092B-C50C-407E-A947-70E740481C1C}">
                <a14:useLocalDpi xmlns:a14="http://schemas.microsoft.com/office/drawing/2010/main" val="0"/>
              </a:ext>
            </a:extLst>
          </a:blip>
          <a:srcRect/>
          <a:stretch/>
        </p:blipFill>
        <p:spPr>
          <a:xfrm>
            <a:off x="11209280" y="6128862"/>
            <a:ext cx="733800" cy="428050"/>
          </a:xfrm>
          <a:prstGeom prst="rect">
            <a:avLst/>
          </a:prstGeom>
        </p:spPr>
      </p:pic>
    </p:spTree>
    <p:extLst>
      <p:ext uri="{BB962C8B-B14F-4D97-AF65-F5344CB8AC3E}">
        <p14:creationId xmlns:p14="http://schemas.microsoft.com/office/powerpoint/2010/main" val="24792586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14C0E-36D5-4AC2-ADA5-359119EEC6CB}"/>
              </a:ext>
            </a:extLst>
          </p:cNvPr>
          <p:cNvSpPr>
            <a:spLocks noGrp="1"/>
          </p:cNvSpPr>
          <p:nvPr>
            <p:ph type="title"/>
          </p:nvPr>
        </p:nvSpPr>
        <p:spPr/>
        <p:txBody>
          <a:bodyPr/>
          <a:lstStyle/>
          <a:p>
            <a:r>
              <a:rPr lang="en-US" dirty="0"/>
              <a:t>Procurement Card (P-Card) Program</a:t>
            </a:r>
          </a:p>
        </p:txBody>
      </p:sp>
      <p:sp>
        <p:nvSpPr>
          <p:cNvPr id="3" name="Content Placeholder 2">
            <a:extLst>
              <a:ext uri="{FF2B5EF4-FFF2-40B4-BE49-F238E27FC236}">
                <a16:creationId xmlns:a16="http://schemas.microsoft.com/office/drawing/2014/main" id="{77D5620C-6CBE-411D-AA95-A4C4A62A1FAD}"/>
              </a:ext>
            </a:extLst>
          </p:cNvPr>
          <p:cNvSpPr>
            <a:spLocks noGrp="1"/>
          </p:cNvSpPr>
          <p:nvPr>
            <p:ph sz="half" idx="1"/>
          </p:nvPr>
        </p:nvSpPr>
        <p:spPr>
          <a:xfrm>
            <a:off x="1143000" y="2057398"/>
            <a:ext cx="4754880" cy="4385931"/>
          </a:xfrm>
        </p:spPr>
        <p:txBody>
          <a:bodyPr>
            <a:normAutofit/>
          </a:bodyPr>
          <a:lstStyle/>
          <a:p>
            <a:pPr>
              <a:buFont typeface="Wingdings" panose="05000000000000000000" pitchFamily="2" charset="2"/>
              <a:buChar char="Ø"/>
            </a:pPr>
            <a:r>
              <a:rPr lang="en-US" dirty="0">
                <a:solidFill>
                  <a:schemeClr val="tx1"/>
                </a:solidFill>
              </a:rPr>
              <a:t>Your P-Card is a credit card issued by the University of Arkansas through Bank of America to be used for official business purchases</a:t>
            </a:r>
          </a:p>
          <a:p>
            <a:pPr>
              <a:buFont typeface="Wingdings" panose="05000000000000000000" pitchFamily="2" charset="2"/>
              <a:buChar char="Ø"/>
            </a:pPr>
            <a:r>
              <a:rPr lang="en-US" dirty="0">
                <a:solidFill>
                  <a:schemeClr val="tx1"/>
                </a:solidFill>
              </a:rPr>
              <a:t>You can register/activate your card online at: </a:t>
            </a:r>
            <a:r>
              <a:rPr lang="en-US" dirty="0">
                <a:solidFill>
                  <a:schemeClr val="tx1"/>
                </a:solidFill>
                <a:hlinkClick r:id="rId3"/>
              </a:rPr>
              <a:t>www.bofaml.com/globalcardaccess</a:t>
            </a:r>
            <a:br>
              <a:rPr lang="en-US" dirty="0">
                <a:solidFill>
                  <a:schemeClr val="tx1"/>
                </a:solidFill>
              </a:rPr>
            </a:br>
            <a:r>
              <a:rPr lang="en-US" dirty="0">
                <a:solidFill>
                  <a:schemeClr val="tx1"/>
                </a:solidFill>
              </a:rPr>
              <a:t>*online activations reference your Workday Employee ID #.</a:t>
            </a:r>
          </a:p>
          <a:p>
            <a:pPr>
              <a:buFont typeface="Wingdings" panose="05000000000000000000" pitchFamily="2" charset="2"/>
              <a:buChar char="Ø"/>
            </a:pPr>
            <a:r>
              <a:rPr lang="en-US" dirty="0">
                <a:solidFill>
                  <a:schemeClr val="tx1"/>
                </a:solidFill>
              </a:rPr>
              <a:t>When you activate your PCard you will set up your PIN number</a:t>
            </a:r>
          </a:p>
          <a:p>
            <a:pPr lvl="1">
              <a:buFont typeface="Arial" panose="020B0604020202020204" pitchFamily="34" charset="0"/>
              <a:buChar char="•"/>
            </a:pPr>
            <a:endParaRPr lang="en-US" dirty="0">
              <a:solidFill>
                <a:schemeClr val="tx1"/>
              </a:solidFill>
            </a:endParaRPr>
          </a:p>
        </p:txBody>
      </p:sp>
      <p:pic>
        <p:nvPicPr>
          <p:cNvPr id="4" name="Picture 3">
            <a:extLst>
              <a:ext uri="{FF2B5EF4-FFF2-40B4-BE49-F238E27FC236}">
                <a16:creationId xmlns:a16="http://schemas.microsoft.com/office/drawing/2014/main" id="{3DB666C3-10C7-40F1-91CC-AB04D30486E4}"/>
              </a:ext>
            </a:extLst>
          </p:cNvPr>
          <p:cNvPicPr>
            <a:picLocks noChangeAspect="1"/>
          </p:cNvPicPr>
          <p:nvPr/>
        </p:nvPicPr>
        <p:blipFill>
          <a:blip r:embed="rId4">
            <a:extLst>
              <a:ext uri="{28A0092B-C50C-407E-A947-70E740481C1C}">
                <a14:useLocalDpi xmlns:a14="http://schemas.microsoft.com/office/drawing/2010/main" val="0"/>
              </a:ext>
            </a:extLst>
          </a:blip>
          <a:srcRect/>
          <a:stretch/>
        </p:blipFill>
        <p:spPr>
          <a:xfrm>
            <a:off x="11209280" y="6128862"/>
            <a:ext cx="733800" cy="428050"/>
          </a:xfrm>
          <a:prstGeom prst="rect">
            <a:avLst/>
          </a:prstGeom>
        </p:spPr>
      </p:pic>
      <p:pic>
        <p:nvPicPr>
          <p:cNvPr id="8" name="Content Placeholder 7" descr="Credit card">
            <a:extLst>
              <a:ext uri="{FF2B5EF4-FFF2-40B4-BE49-F238E27FC236}">
                <a16:creationId xmlns:a16="http://schemas.microsoft.com/office/drawing/2014/main" id="{65D4B884-9485-4A13-BCB5-8ABEBD62E5A6}"/>
              </a:ext>
            </a:extLst>
          </p:cNvPr>
          <p:cNvPicPr>
            <a:picLocks noGrp="1" noChangeAspect="1"/>
          </p:cNvPicPr>
          <p:nvPr>
            <p:ph sz="half" idx="2"/>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428509" y="1658389"/>
            <a:ext cx="4590011" cy="4590011"/>
          </a:xfrm>
          <a:prstGeom prst="rect">
            <a:avLst/>
          </a:prstGeom>
        </p:spPr>
      </p:pic>
    </p:spTree>
    <p:extLst>
      <p:ext uri="{BB962C8B-B14F-4D97-AF65-F5344CB8AC3E}">
        <p14:creationId xmlns:p14="http://schemas.microsoft.com/office/powerpoint/2010/main" val="2444297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027488-6591-4694-9688-F79AB03E0AA0}"/>
              </a:ext>
            </a:extLst>
          </p:cNvPr>
          <p:cNvSpPr>
            <a:spLocks noGrp="1"/>
          </p:cNvSpPr>
          <p:nvPr>
            <p:ph type="title"/>
          </p:nvPr>
        </p:nvSpPr>
        <p:spPr>
          <a:xfrm>
            <a:off x="1143000" y="609600"/>
            <a:ext cx="9875520" cy="1356360"/>
          </a:xfrm>
        </p:spPr>
        <p:txBody>
          <a:bodyPr/>
          <a:lstStyle/>
          <a:p>
            <a:r>
              <a:rPr lang="en-US" dirty="0"/>
              <a:t>Billing Cycles</a:t>
            </a:r>
          </a:p>
        </p:txBody>
      </p:sp>
      <p:sp>
        <p:nvSpPr>
          <p:cNvPr id="3" name="Content Placeholder 2">
            <a:extLst>
              <a:ext uri="{FF2B5EF4-FFF2-40B4-BE49-F238E27FC236}">
                <a16:creationId xmlns:a16="http://schemas.microsoft.com/office/drawing/2014/main" id="{9F58311D-951B-477C-A404-27C8C427EAD0}"/>
              </a:ext>
            </a:extLst>
          </p:cNvPr>
          <p:cNvSpPr>
            <a:spLocks noGrp="1"/>
          </p:cNvSpPr>
          <p:nvPr>
            <p:ph sz="half" idx="1"/>
          </p:nvPr>
        </p:nvSpPr>
        <p:spPr>
          <a:xfrm>
            <a:off x="1143000" y="2057399"/>
            <a:ext cx="4754880" cy="4023360"/>
          </a:xfrm>
        </p:spPr>
        <p:txBody>
          <a:bodyPr>
            <a:normAutofit/>
          </a:bodyPr>
          <a:lstStyle/>
          <a:p>
            <a:pPr>
              <a:buFont typeface="Wingdings" panose="05000000000000000000" pitchFamily="2" charset="2"/>
              <a:buChar char="Ø"/>
            </a:pPr>
            <a:r>
              <a:rPr lang="en-US" dirty="0">
                <a:solidFill>
                  <a:schemeClr val="tx1"/>
                </a:solidFill>
              </a:rPr>
              <a:t>16</a:t>
            </a:r>
            <a:r>
              <a:rPr lang="en-US" baseline="30000" dirty="0">
                <a:solidFill>
                  <a:schemeClr val="tx1"/>
                </a:solidFill>
              </a:rPr>
              <a:t>th</a:t>
            </a:r>
            <a:r>
              <a:rPr lang="en-US" dirty="0">
                <a:solidFill>
                  <a:schemeClr val="tx1"/>
                </a:solidFill>
              </a:rPr>
              <a:t> through the following 15th</a:t>
            </a:r>
          </a:p>
          <a:p>
            <a:pPr>
              <a:buFont typeface="Wingdings" panose="05000000000000000000" pitchFamily="2" charset="2"/>
              <a:buChar char="Ø"/>
            </a:pPr>
            <a:r>
              <a:rPr lang="en-US" dirty="0">
                <a:solidFill>
                  <a:schemeClr val="tx1"/>
                </a:solidFill>
              </a:rPr>
              <a:t>Your monthly spending limit resets every 30 days.</a:t>
            </a:r>
          </a:p>
          <a:p>
            <a:pPr>
              <a:buFont typeface="Wingdings" panose="05000000000000000000" pitchFamily="2" charset="2"/>
              <a:buChar char="Ø"/>
            </a:pPr>
            <a:r>
              <a:rPr lang="en-US" dirty="0">
                <a:solidFill>
                  <a:schemeClr val="tx1"/>
                </a:solidFill>
              </a:rPr>
              <a:t>The Billing Cycle resets on the 16</a:t>
            </a:r>
            <a:r>
              <a:rPr lang="en-US" baseline="30000" dirty="0">
                <a:solidFill>
                  <a:schemeClr val="tx1"/>
                </a:solidFill>
              </a:rPr>
              <a:t>th</a:t>
            </a:r>
            <a:r>
              <a:rPr lang="en-US" dirty="0">
                <a:solidFill>
                  <a:schemeClr val="tx1"/>
                </a:solidFill>
              </a:rPr>
              <a:t> day of each month, unless it falls on a Sunday.  </a:t>
            </a:r>
          </a:p>
          <a:p>
            <a:pPr marL="45720" indent="0">
              <a:buNone/>
            </a:pPr>
            <a:endParaRPr lang="en-US" dirty="0"/>
          </a:p>
        </p:txBody>
      </p:sp>
      <p:pic>
        <p:nvPicPr>
          <p:cNvPr id="8" name="Picture 7">
            <a:extLst>
              <a:ext uri="{FF2B5EF4-FFF2-40B4-BE49-F238E27FC236}">
                <a16:creationId xmlns:a16="http://schemas.microsoft.com/office/drawing/2014/main" id="{F6C8A0B2-BF77-4901-BCFB-A1B9730E6798}"/>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209280" y="6128862"/>
            <a:ext cx="733800" cy="428050"/>
          </a:xfrm>
          <a:prstGeom prst="rect">
            <a:avLst/>
          </a:prstGeom>
        </p:spPr>
      </p:pic>
      <p:pic>
        <p:nvPicPr>
          <p:cNvPr id="16" name="Content Placeholder 15" descr="Monthly calendar">
            <a:extLst>
              <a:ext uri="{FF2B5EF4-FFF2-40B4-BE49-F238E27FC236}">
                <a16:creationId xmlns:a16="http://schemas.microsoft.com/office/drawing/2014/main" id="{69AD03BE-AF3E-4F3A-9D79-0773EBE9599F}"/>
              </a:ext>
            </a:extLst>
          </p:cNvPr>
          <p:cNvPicPr>
            <a:picLocks noGrp="1" noChangeAspect="1"/>
          </p:cNvPicPr>
          <p:nvPr>
            <p:ph sz="half" idx="2"/>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995161" y="1417320"/>
            <a:ext cx="4023359" cy="4023359"/>
          </a:xfrm>
          <a:prstGeom prst="rect">
            <a:avLst/>
          </a:prstGeom>
        </p:spPr>
      </p:pic>
    </p:spTree>
    <p:extLst>
      <p:ext uri="{BB962C8B-B14F-4D97-AF65-F5344CB8AC3E}">
        <p14:creationId xmlns:p14="http://schemas.microsoft.com/office/powerpoint/2010/main" val="961613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C01657-1299-4E05-B6CF-121C93BC8EFC}"/>
              </a:ext>
            </a:extLst>
          </p:cNvPr>
          <p:cNvSpPr>
            <a:spLocks noGrp="1"/>
          </p:cNvSpPr>
          <p:nvPr>
            <p:ph type="title"/>
          </p:nvPr>
        </p:nvSpPr>
        <p:spPr/>
        <p:txBody>
          <a:bodyPr/>
          <a:lstStyle/>
          <a:p>
            <a:r>
              <a:rPr lang="en-US" dirty="0"/>
              <a:t>Spending Limits</a:t>
            </a:r>
          </a:p>
        </p:txBody>
      </p:sp>
      <p:sp>
        <p:nvSpPr>
          <p:cNvPr id="3" name="Content Placeholder 2">
            <a:extLst>
              <a:ext uri="{FF2B5EF4-FFF2-40B4-BE49-F238E27FC236}">
                <a16:creationId xmlns:a16="http://schemas.microsoft.com/office/drawing/2014/main" id="{D9B66A4C-0540-4C87-B0A4-C5FD9BC8CFFD}"/>
              </a:ext>
            </a:extLst>
          </p:cNvPr>
          <p:cNvSpPr>
            <a:spLocks noGrp="1"/>
          </p:cNvSpPr>
          <p:nvPr>
            <p:ph sz="half" idx="1"/>
          </p:nvPr>
        </p:nvSpPr>
        <p:spPr>
          <a:xfrm>
            <a:off x="1040927" y="1637413"/>
            <a:ext cx="5039833" cy="5390708"/>
          </a:xfrm>
        </p:spPr>
        <p:txBody>
          <a:bodyPr>
            <a:normAutofit fontScale="85000" lnSpcReduction="20000"/>
          </a:bodyPr>
          <a:lstStyle/>
          <a:p>
            <a:pPr>
              <a:buFont typeface="Wingdings" panose="05000000000000000000" pitchFamily="2" charset="2"/>
              <a:buChar char="Ø"/>
            </a:pPr>
            <a:r>
              <a:rPr lang="en-US" dirty="0">
                <a:solidFill>
                  <a:schemeClr val="tx1"/>
                </a:solidFill>
              </a:rPr>
              <a:t>The standard </a:t>
            </a:r>
            <a:r>
              <a:rPr lang="en-US" b="1" dirty="0">
                <a:solidFill>
                  <a:schemeClr val="tx1"/>
                </a:solidFill>
              </a:rPr>
              <a:t>monthly limit is </a:t>
            </a:r>
            <a:r>
              <a:rPr lang="en-US" sz="2900" b="1" dirty="0">
                <a:solidFill>
                  <a:schemeClr val="tx1"/>
                </a:solidFill>
              </a:rPr>
              <a:t>$5,000</a:t>
            </a:r>
            <a:r>
              <a:rPr lang="en-US" dirty="0">
                <a:solidFill>
                  <a:schemeClr val="tx1"/>
                </a:solidFill>
              </a:rPr>
              <a:t>. </a:t>
            </a:r>
          </a:p>
          <a:p>
            <a:pPr lvl="1">
              <a:buFont typeface="Wingdings" panose="05000000000000000000" pitchFamily="2" charset="2"/>
              <a:buChar char="Ø"/>
            </a:pPr>
            <a:r>
              <a:rPr lang="en-US" dirty="0">
                <a:solidFill>
                  <a:schemeClr val="tx1"/>
                </a:solidFill>
              </a:rPr>
              <a:t>If you do not spend your monthly limit, money does NOT “roll over” to the next month</a:t>
            </a:r>
            <a:endParaRPr lang="en-US" b="1" dirty="0">
              <a:solidFill>
                <a:schemeClr val="tx1"/>
              </a:solidFill>
            </a:endParaRPr>
          </a:p>
          <a:p>
            <a:pPr>
              <a:buFont typeface="Wingdings" panose="05000000000000000000" pitchFamily="2" charset="2"/>
              <a:buChar char="Ø"/>
            </a:pPr>
            <a:r>
              <a:rPr lang="en-US" dirty="0">
                <a:solidFill>
                  <a:schemeClr val="tx1"/>
                </a:solidFill>
              </a:rPr>
              <a:t>The standard </a:t>
            </a:r>
            <a:r>
              <a:rPr lang="en-US" b="1" dirty="0">
                <a:solidFill>
                  <a:schemeClr val="tx1"/>
                </a:solidFill>
              </a:rPr>
              <a:t>single transaction limit is </a:t>
            </a:r>
            <a:r>
              <a:rPr lang="en-US" sz="2600" b="1" dirty="0">
                <a:solidFill>
                  <a:schemeClr val="tx1"/>
                </a:solidFill>
              </a:rPr>
              <a:t>$2,500 </a:t>
            </a:r>
            <a:r>
              <a:rPr lang="en-US" dirty="0">
                <a:solidFill>
                  <a:schemeClr val="tx1"/>
                </a:solidFill>
              </a:rPr>
              <a:t>(including shipping cost and taxes) – single items over $2500. This is due to capitalization on certain assets.</a:t>
            </a:r>
          </a:p>
          <a:p>
            <a:pPr>
              <a:buFont typeface="Wingdings" panose="05000000000000000000" pitchFamily="2" charset="2"/>
              <a:buChar char="Ø"/>
            </a:pPr>
            <a:r>
              <a:rPr lang="en-US" dirty="0">
                <a:solidFill>
                  <a:schemeClr val="tx1"/>
                </a:solidFill>
              </a:rPr>
              <a:t>If you “split” a PCard purchase of an item that needs to be tagged for inventory purposes (items of $2500), you will receive a written warning. If it happens again your card will be suspended.</a:t>
            </a:r>
          </a:p>
          <a:p>
            <a:pPr>
              <a:buFont typeface="Wingdings" panose="05000000000000000000" pitchFamily="2" charset="2"/>
              <a:buChar char="Ø"/>
            </a:pPr>
            <a:r>
              <a:rPr lang="en-US" dirty="0">
                <a:solidFill>
                  <a:schemeClr val="tx1"/>
                </a:solidFill>
              </a:rPr>
              <a:t>You may need to make a purchase over your limits.  You MUST contact the eProcurement Administrator for approval.  </a:t>
            </a:r>
          </a:p>
          <a:p>
            <a:pPr lvl="1">
              <a:buFont typeface="Wingdings" panose="05000000000000000000" pitchFamily="2" charset="2"/>
              <a:buChar char="Ø"/>
            </a:pPr>
            <a:r>
              <a:rPr lang="en-US" dirty="0">
                <a:solidFill>
                  <a:schemeClr val="tx1"/>
                </a:solidFill>
              </a:rPr>
              <a:t>Include what you need to purchase, why you cannot use a PO and give the final purchase amount including tax and/or shipping. </a:t>
            </a:r>
          </a:p>
          <a:p>
            <a:pPr>
              <a:buFont typeface="Wingdings" panose="05000000000000000000" pitchFamily="2" charset="2"/>
              <a:buChar char="Ø"/>
            </a:pPr>
            <a:r>
              <a:rPr lang="en-US" dirty="0">
                <a:solidFill>
                  <a:schemeClr val="tx1"/>
                </a:solidFill>
              </a:rPr>
              <a:t>Your spending limits could be less, depending on your department</a:t>
            </a:r>
          </a:p>
        </p:txBody>
      </p:sp>
      <p:pic>
        <p:nvPicPr>
          <p:cNvPr id="5" name="Content Placeholder 5" descr="Money">
            <a:extLst>
              <a:ext uri="{FF2B5EF4-FFF2-40B4-BE49-F238E27FC236}">
                <a16:creationId xmlns:a16="http://schemas.microsoft.com/office/drawing/2014/main" id="{AAC26E64-D296-47A6-95EB-EBBD668EEFB5}"/>
              </a:ext>
            </a:extLst>
          </p:cNvPr>
          <p:cNvPicPr>
            <a:picLocks noGrp="1" noChangeAspect="1"/>
          </p:cNvPicPr>
          <p:nvPr>
            <p:ph sz="half" idx="2"/>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022619" y="1431049"/>
            <a:ext cx="3995901" cy="3995901"/>
          </a:xfrm>
          <a:prstGeom prst="rect">
            <a:avLst/>
          </a:prstGeom>
        </p:spPr>
      </p:pic>
      <p:pic>
        <p:nvPicPr>
          <p:cNvPr id="6" name="Picture 5">
            <a:extLst>
              <a:ext uri="{FF2B5EF4-FFF2-40B4-BE49-F238E27FC236}">
                <a16:creationId xmlns:a16="http://schemas.microsoft.com/office/drawing/2014/main" id="{C6A8AD7E-89D1-4880-AB58-8663C7299EF6}"/>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11209280" y="6128862"/>
            <a:ext cx="733800" cy="428050"/>
          </a:xfrm>
          <a:prstGeom prst="rect">
            <a:avLst/>
          </a:prstGeom>
        </p:spPr>
      </p:pic>
    </p:spTree>
    <p:extLst>
      <p:ext uri="{BB962C8B-B14F-4D97-AF65-F5344CB8AC3E}">
        <p14:creationId xmlns:p14="http://schemas.microsoft.com/office/powerpoint/2010/main" val="27845600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4" name="Rectangle 11">
            <a:extLst>
              <a:ext uri="{FF2B5EF4-FFF2-40B4-BE49-F238E27FC236}">
                <a16:creationId xmlns:a16="http://schemas.microsoft.com/office/drawing/2014/main" id="{005E64E4-3A72-471D-BF8E-14BFBF23DD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E3164F60-FFA8-4343-9CB8-ABC732685E72}"/>
              </a:ext>
            </a:extLst>
          </p:cNvPr>
          <p:cNvSpPr>
            <a:spLocks noGrp="1"/>
          </p:cNvSpPr>
          <p:nvPr>
            <p:ph type="title"/>
          </p:nvPr>
        </p:nvSpPr>
        <p:spPr>
          <a:xfrm>
            <a:off x="2999294" y="609600"/>
            <a:ext cx="5364444" cy="1356360"/>
          </a:xfrm>
        </p:spPr>
        <p:txBody>
          <a:bodyPr vert="horz" lIns="91440" tIns="45720" rIns="91440" bIns="45720" rtlCol="0" anchor="ctr">
            <a:normAutofit/>
          </a:bodyPr>
          <a:lstStyle/>
          <a:p>
            <a:r>
              <a:rPr lang="en-US" sz="3400" dirty="0"/>
              <a:t>Items </a:t>
            </a:r>
            <a:r>
              <a:rPr lang="en-US" sz="3400" b="1" i="1" u="sng" dirty="0"/>
              <a:t>NEVER</a:t>
            </a:r>
            <a:r>
              <a:rPr lang="en-US" sz="3400" dirty="0"/>
              <a:t> allowed to be purchased with the P-Card</a:t>
            </a:r>
          </a:p>
        </p:txBody>
      </p:sp>
      <p:sp>
        <p:nvSpPr>
          <p:cNvPr id="3" name="Content Placeholder 2">
            <a:extLst>
              <a:ext uri="{FF2B5EF4-FFF2-40B4-BE49-F238E27FC236}">
                <a16:creationId xmlns:a16="http://schemas.microsoft.com/office/drawing/2014/main" id="{43F69AD9-AF2E-4F74-BBD8-55EB8987A017}"/>
              </a:ext>
            </a:extLst>
          </p:cNvPr>
          <p:cNvSpPr>
            <a:spLocks noGrp="1"/>
          </p:cNvSpPr>
          <p:nvPr>
            <p:ph sz="half" idx="1"/>
          </p:nvPr>
        </p:nvSpPr>
        <p:spPr>
          <a:xfrm>
            <a:off x="2447187" y="2236512"/>
            <a:ext cx="6312364" cy="3556931"/>
          </a:xfrm>
        </p:spPr>
        <p:txBody>
          <a:bodyPr vert="horz" lIns="91440" tIns="45720" rIns="91440" bIns="45720" numCol="2" rtlCol="0">
            <a:normAutofit lnSpcReduction="10000"/>
          </a:bodyPr>
          <a:lstStyle/>
          <a:p>
            <a:pPr>
              <a:buFont typeface="Wingdings" panose="05000000000000000000" pitchFamily="2" charset="2"/>
              <a:buChar char="Ø"/>
            </a:pPr>
            <a:r>
              <a:rPr lang="en-US" sz="1600" dirty="0">
                <a:solidFill>
                  <a:schemeClr val="tx1"/>
                </a:solidFill>
              </a:rPr>
              <a:t>Alcoholic Beverages</a:t>
            </a:r>
          </a:p>
          <a:p>
            <a:pPr>
              <a:buFont typeface="Wingdings" panose="05000000000000000000" pitchFamily="2" charset="2"/>
              <a:buChar char="Ø"/>
            </a:pPr>
            <a:r>
              <a:rPr lang="en-US" sz="1600" dirty="0">
                <a:solidFill>
                  <a:schemeClr val="tx1"/>
                </a:solidFill>
              </a:rPr>
              <a:t>Birthday/Holiday/Greeting/Thank You Cards</a:t>
            </a:r>
          </a:p>
          <a:p>
            <a:pPr>
              <a:buFont typeface="Wingdings" panose="05000000000000000000" pitchFamily="2" charset="2"/>
              <a:buChar char="Ø"/>
            </a:pPr>
            <a:r>
              <a:rPr lang="en-US" sz="1600" dirty="0">
                <a:solidFill>
                  <a:schemeClr val="tx1"/>
                </a:solidFill>
              </a:rPr>
              <a:t>Supplies and food that is used for office birthday parties or celebrations </a:t>
            </a:r>
          </a:p>
          <a:p>
            <a:pPr>
              <a:buFont typeface="Wingdings" panose="05000000000000000000" pitchFamily="2" charset="2"/>
              <a:buChar char="Ø"/>
            </a:pPr>
            <a:r>
              <a:rPr lang="en-US" sz="1600" dirty="0">
                <a:solidFill>
                  <a:schemeClr val="tx1"/>
                </a:solidFill>
              </a:rPr>
              <a:t>Items for Personal Use</a:t>
            </a:r>
          </a:p>
          <a:p>
            <a:pPr>
              <a:buFont typeface="Wingdings" panose="05000000000000000000" pitchFamily="2" charset="2"/>
              <a:buChar char="Ø"/>
            </a:pPr>
            <a:r>
              <a:rPr lang="en-US" sz="1600" dirty="0">
                <a:solidFill>
                  <a:schemeClr val="tx1"/>
                </a:solidFill>
              </a:rPr>
              <a:t>Personal Convenience Items (candy, coffee, coffee makers, microwaves, etc.)</a:t>
            </a:r>
          </a:p>
          <a:p>
            <a:pPr>
              <a:buFont typeface="Wingdings" panose="05000000000000000000" pitchFamily="2" charset="2"/>
              <a:buChar char="Ø"/>
            </a:pPr>
            <a:r>
              <a:rPr lang="en-US" sz="1600" dirty="0">
                <a:solidFill>
                  <a:schemeClr val="tx1"/>
                </a:solidFill>
              </a:rPr>
              <a:t>Printing using a printing press (wet ink on paper via a printing press)</a:t>
            </a:r>
          </a:p>
          <a:p>
            <a:pPr>
              <a:buFont typeface="Wingdings" panose="05000000000000000000" pitchFamily="2" charset="2"/>
              <a:buChar char="Ø"/>
            </a:pPr>
            <a:r>
              <a:rPr lang="en-US" sz="1600" dirty="0">
                <a:solidFill>
                  <a:schemeClr val="tx1"/>
                </a:solidFill>
              </a:rPr>
              <a:t>Any purchase that requires an official University signature such as: maintenance agreement, software license agreement, contract, etc.</a:t>
            </a:r>
          </a:p>
          <a:p>
            <a:pPr>
              <a:buFont typeface="Wingdings" panose="05000000000000000000" pitchFamily="2" charset="2"/>
              <a:buChar char="Ø"/>
            </a:pPr>
            <a:r>
              <a:rPr lang="en-US" sz="1600" dirty="0">
                <a:solidFill>
                  <a:schemeClr val="tx1"/>
                </a:solidFill>
              </a:rPr>
              <a:t>Airfare or other travel expenses such as lodging, car rental, fuel, etc.</a:t>
            </a:r>
          </a:p>
          <a:p>
            <a:pPr>
              <a:buFont typeface="Wingdings" panose="05000000000000000000" pitchFamily="2" charset="2"/>
              <a:buChar char="Ø"/>
            </a:pPr>
            <a:r>
              <a:rPr lang="en-US" sz="1600" dirty="0">
                <a:solidFill>
                  <a:schemeClr val="tx1"/>
                </a:solidFill>
              </a:rPr>
              <a:t>Narcotics/Prescriptions/Over the Counter Medicine used for human consumption</a:t>
            </a:r>
          </a:p>
          <a:p>
            <a:pPr>
              <a:buFont typeface="Wingdings" panose="05000000000000000000" pitchFamily="2" charset="2"/>
              <a:buChar char="Ø"/>
            </a:pPr>
            <a:r>
              <a:rPr lang="en-US" sz="1600" dirty="0">
                <a:solidFill>
                  <a:schemeClr val="tx1"/>
                </a:solidFill>
              </a:rPr>
              <a:t>Construction or Remodeling</a:t>
            </a:r>
          </a:p>
          <a:p>
            <a:pPr>
              <a:buFont typeface="Wingdings" panose="05000000000000000000" pitchFamily="2" charset="2"/>
              <a:buChar char="Ø"/>
            </a:pPr>
            <a:r>
              <a:rPr lang="en-US" sz="1600" dirty="0">
                <a:solidFill>
                  <a:schemeClr val="tx1"/>
                </a:solidFill>
              </a:rPr>
              <a:t>Gifts of any kind (including flowers)</a:t>
            </a:r>
          </a:p>
        </p:txBody>
      </p:sp>
      <p:pic>
        <p:nvPicPr>
          <p:cNvPr id="4" name="Picture 3">
            <a:extLst>
              <a:ext uri="{FF2B5EF4-FFF2-40B4-BE49-F238E27FC236}">
                <a16:creationId xmlns:a16="http://schemas.microsoft.com/office/drawing/2014/main" id="{40AC0331-4EBB-4F8D-910C-56A4C1870F2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0876067" y="6128862"/>
            <a:ext cx="733800" cy="428050"/>
          </a:xfrm>
          <a:prstGeom prst="rect">
            <a:avLst/>
          </a:prstGeom>
        </p:spPr>
      </p:pic>
      <p:sp>
        <p:nvSpPr>
          <p:cNvPr id="8" name="TextBox 7">
            <a:extLst>
              <a:ext uri="{FF2B5EF4-FFF2-40B4-BE49-F238E27FC236}">
                <a16:creationId xmlns:a16="http://schemas.microsoft.com/office/drawing/2014/main" id="{1971607B-1080-6B22-6B76-0AF5558A8546}"/>
              </a:ext>
            </a:extLst>
          </p:cNvPr>
          <p:cNvSpPr txBox="1"/>
          <p:nvPr/>
        </p:nvSpPr>
        <p:spPr>
          <a:xfrm>
            <a:off x="2309247" y="5866108"/>
            <a:ext cx="6780509" cy="369332"/>
          </a:xfrm>
          <a:prstGeom prst="rect">
            <a:avLst/>
          </a:prstGeom>
          <a:noFill/>
        </p:spPr>
        <p:txBody>
          <a:bodyPr wrap="square" rtlCol="0">
            <a:spAutoFit/>
          </a:bodyPr>
          <a:lstStyle/>
          <a:p>
            <a:r>
              <a:rPr lang="en-US" dirty="0"/>
              <a:t>Additional guidance: reference “Card Use Matrix” on </a:t>
            </a:r>
            <a:r>
              <a:rPr lang="en-US" dirty="0" err="1"/>
              <a:t>P-card</a:t>
            </a:r>
            <a:r>
              <a:rPr lang="en-US" dirty="0"/>
              <a:t> webpage.</a:t>
            </a:r>
          </a:p>
        </p:txBody>
      </p:sp>
    </p:spTree>
    <p:extLst>
      <p:ext uri="{BB962C8B-B14F-4D97-AF65-F5344CB8AC3E}">
        <p14:creationId xmlns:p14="http://schemas.microsoft.com/office/powerpoint/2010/main" val="2948220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EDC59-CFE3-44AB-9AF9-5E61E487547A}"/>
              </a:ext>
            </a:extLst>
          </p:cNvPr>
          <p:cNvSpPr>
            <a:spLocks noGrp="1"/>
          </p:cNvSpPr>
          <p:nvPr>
            <p:ph type="title"/>
          </p:nvPr>
        </p:nvSpPr>
        <p:spPr/>
        <p:txBody>
          <a:bodyPr/>
          <a:lstStyle/>
          <a:p>
            <a:r>
              <a:rPr lang="en-US" dirty="0"/>
              <a:t>Online Purchasing</a:t>
            </a:r>
          </a:p>
        </p:txBody>
      </p:sp>
      <p:sp>
        <p:nvSpPr>
          <p:cNvPr id="3" name="Content Placeholder 2">
            <a:extLst>
              <a:ext uri="{FF2B5EF4-FFF2-40B4-BE49-F238E27FC236}">
                <a16:creationId xmlns:a16="http://schemas.microsoft.com/office/drawing/2014/main" id="{E7653E0C-7F8F-4AE2-8286-D9F7774A16A6}"/>
              </a:ext>
            </a:extLst>
          </p:cNvPr>
          <p:cNvSpPr>
            <a:spLocks noGrp="1"/>
          </p:cNvSpPr>
          <p:nvPr>
            <p:ph sz="half" idx="1"/>
          </p:nvPr>
        </p:nvSpPr>
        <p:spPr/>
        <p:txBody>
          <a:bodyPr>
            <a:normAutofit/>
          </a:bodyPr>
          <a:lstStyle/>
          <a:p>
            <a:pPr>
              <a:buFont typeface="Wingdings" panose="05000000000000000000" pitchFamily="2" charset="2"/>
              <a:buChar char="Ø"/>
            </a:pPr>
            <a:r>
              <a:rPr lang="en-US" dirty="0">
                <a:solidFill>
                  <a:schemeClr val="tx1"/>
                </a:solidFill>
              </a:rPr>
              <a:t>When you need to use a billing address for a purchase, use the following address as it appears below.</a:t>
            </a:r>
            <a:br>
              <a:rPr lang="en-US" dirty="0">
                <a:solidFill>
                  <a:schemeClr val="tx1"/>
                </a:solidFill>
              </a:rPr>
            </a:br>
            <a:endParaRPr lang="en-US" dirty="0">
              <a:solidFill>
                <a:schemeClr val="tx1"/>
              </a:solidFill>
            </a:endParaRPr>
          </a:p>
          <a:p>
            <a:pPr lvl="1">
              <a:buFont typeface="Wingdings" panose="05000000000000000000" pitchFamily="2" charset="2"/>
              <a:buChar char="Ø"/>
            </a:pPr>
            <a:r>
              <a:rPr lang="en-US" b="1" dirty="0">
                <a:solidFill>
                  <a:schemeClr val="tx1"/>
                </a:solidFill>
              </a:rPr>
              <a:t>Your Name (Name on Card)</a:t>
            </a:r>
          </a:p>
          <a:p>
            <a:pPr marL="274320" lvl="1" indent="0">
              <a:buNone/>
            </a:pPr>
            <a:r>
              <a:rPr lang="en-US" b="1" dirty="0">
                <a:solidFill>
                  <a:schemeClr val="tx1"/>
                </a:solidFill>
              </a:rPr>
              <a:t>	2301 S. University Ave</a:t>
            </a:r>
          </a:p>
          <a:p>
            <a:pPr marL="274320" lvl="1" indent="0">
              <a:buNone/>
            </a:pPr>
            <a:r>
              <a:rPr lang="en-US" b="1" dirty="0">
                <a:solidFill>
                  <a:schemeClr val="tx1"/>
                </a:solidFill>
              </a:rPr>
              <a:t>	Little Rock, AR 72204</a:t>
            </a:r>
          </a:p>
          <a:p>
            <a:pPr lvl="1">
              <a:buFont typeface="Wingdings" panose="05000000000000000000" pitchFamily="2" charset="2"/>
              <a:buChar char="Ø"/>
            </a:pPr>
            <a:r>
              <a:rPr lang="en-US" dirty="0">
                <a:solidFill>
                  <a:schemeClr val="tx1"/>
                </a:solidFill>
              </a:rPr>
              <a:t>NOTE: </a:t>
            </a:r>
            <a:r>
              <a:rPr lang="en-US" u="sng" dirty="0">
                <a:solidFill>
                  <a:schemeClr val="tx1"/>
                </a:solidFill>
              </a:rPr>
              <a:t>DO NOT </a:t>
            </a:r>
            <a:r>
              <a:rPr lang="en-US" dirty="0">
                <a:solidFill>
                  <a:schemeClr val="tx1"/>
                </a:solidFill>
              </a:rPr>
              <a:t>ship to this address</a:t>
            </a:r>
          </a:p>
          <a:p>
            <a:pPr>
              <a:buFont typeface="Wingdings" panose="05000000000000000000" pitchFamily="2" charset="2"/>
              <a:buChar char="Ø"/>
            </a:pPr>
            <a:r>
              <a:rPr lang="en-US" b="1" dirty="0">
                <a:solidFill>
                  <a:schemeClr val="tx1"/>
                </a:solidFill>
              </a:rPr>
              <a:t>ALWAYS</a:t>
            </a:r>
            <a:r>
              <a:rPr lang="en-US" dirty="0">
                <a:solidFill>
                  <a:schemeClr val="tx1"/>
                </a:solidFill>
              </a:rPr>
              <a:t> ship items purchased with a PCard to an official University of Arkansas address.</a:t>
            </a:r>
          </a:p>
          <a:p>
            <a:pPr>
              <a:buFont typeface="Wingdings" panose="05000000000000000000" pitchFamily="2" charset="2"/>
              <a:buChar char="Ø"/>
            </a:pPr>
            <a:endParaRPr lang="en-US" dirty="0"/>
          </a:p>
        </p:txBody>
      </p:sp>
      <p:sp>
        <p:nvSpPr>
          <p:cNvPr id="4" name="Content Placeholder 3">
            <a:extLst>
              <a:ext uri="{FF2B5EF4-FFF2-40B4-BE49-F238E27FC236}">
                <a16:creationId xmlns:a16="http://schemas.microsoft.com/office/drawing/2014/main" id="{989D0991-FCD0-4C49-864F-6CA14A760547}"/>
              </a:ext>
            </a:extLst>
          </p:cNvPr>
          <p:cNvSpPr>
            <a:spLocks noGrp="1"/>
          </p:cNvSpPr>
          <p:nvPr>
            <p:ph sz="half" idx="2"/>
          </p:nvPr>
        </p:nvSpPr>
        <p:spPr>
          <a:xfrm>
            <a:off x="6069574" y="3741071"/>
            <a:ext cx="5662569" cy="1944149"/>
          </a:xfrm>
        </p:spPr>
        <p:txBody>
          <a:bodyPr>
            <a:normAutofit/>
          </a:bodyPr>
          <a:lstStyle/>
          <a:p>
            <a:pPr marL="274320" lvl="1" indent="0">
              <a:buNone/>
            </a:pPr>
            <a:r>
              <a:rPr lang="en-US" sz="4300" b="1" dirty="0">
                <a:solidFill>
                  <a:schemeClr val="tx1"/>
                </a:solidFill>
              </a:rPr>
              <a:t>2301 S University Ave</a:t>
            </a:r>
          </a:p>
          <a:p>
            <a:pPr marL="274320" lvl="1" indent="0">
              <a:buNone/>
            </a:pPr>
            <a:r>
              <a:rPr lang="en-US" sz="4300" b="1" dirty="0">
                <a:solidFill>
                  <a:schemeClr val="tx1"/>
                </a:solidFill>
              </a:rPr>
              <a:t>Little Rock, AR 72204</a:t>
            </a:r>
          </a:p>
          <a:p>
            <a:pPr marL="45720" indent="0">
              <a:buNone/>
            </a:pPr>
            <a:endParaRPr lang="en-US" dirty="0"/>
          </a:p>
        </p:txBody>
      </p:sp>
      <p:pic>
        <p:nvPicPr>
          <p:cNvPr id="6" name="Graphic 5" descr="Building">
            <a:extLst>
              <a:ext uri="{FF2B5EF4-FFF2-40B4-BE49-F238E27FC236}">
                <a16:creationId xmlns:a16="http://schemas.microsoft.com/office/drawing/2014/main" id="{FD1ECE26-FE69-43F5-B1C5-8D1DAF1C99A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825669" y="1506128"/>
            <a:ext cx="2150378" cy="2150378"/>
          </a:xfrm>
          <a:prstGeom prst="rect">
            <a:avLst/>
          </a:prstGeom>
        </p:spPr>
      </p:pic>
    </p:spTree>
    <p:extLst>
      <p:ext uri="{BB962C8B-B14F-4D97-AF65-F5344CB8AC3E}">
        <p14:creationId xmlns:p14="http://schemas.microsoft.com/office/powerpoint/2010/main" val="949637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6EBDB-058E-42D3-BA1D-E0405B17AB5B}"/>
              </a:ext>
            </a:extLst>
          </p:cNvPr>
          <p:cNvSpPr>
            <a:spLocks noGrp="1"/>
          </p:cNvSpPr>
          <p:nvPr>
            <p:ph type="title"/>
          </p:nvPr>
        </p:nvSpPr>
        <p:spPr/>
        <p:txBody>
          <a:bodyPr/>
          <a:lstStyle/>
          <a:p>
            <a:r>
              <a:rPr lang="en-US" dirty="0"/>
              <a:t>Online Purchases: Amazon and PayPal</a:t>
            </a:r>
          </a:p>
        </p:txBody>
      </p:sp>
      <p:sp>
        <p:nvSpPr>
          <p:cNvPr id="3" name="Content Placeholder 2">
            <a:extLst>
              <a:ext uri="{FF2B5EF4-FFF2-40B4-BE49-F238E27FC236}">
                <a16:creationId xmlns:a16="http://schemas.microsoft.com/office/drawing/2014/main" id="{80C3A71B-78BF-4615-96D1-FEA9D0C39414}"/>
              </a:ext>
            </a:extLst>
          </p:cNvPr>
          <p:cNvSpPr>
            <a:spLocks noGrp="1"/>
          </p:cNvSpPr>
          <p:nvPr>
            <p:ph sz="half" idx="1"/>
          </p:nvPr>
        </p:nvSpPr>
        <p:spPr>
          <a:xfrm>
            <a:off x="1143000" y="2057399"/>
            <a:ext cx="4754880" cy="4564380"/>
          </a:xfrm>
        </p:spPr>
        <p:txBody>
          <a:bodyPr>
            <a:normAutofit/>
          </a:bodyPr>
          <a:lstStyle/>
          <a:p>
            <a:pPr>
              <a:buFont typeface="Wingdings" panose="05000000000000000000" pitchFamily="2" charset="2"/>
              <a:buChar char="Ø"/>
            </a:pPr>
            <a:r>
              <a:rPr lang="en-US" dirty="0">
                <a:solidFill>
                  <a:schemeClr val="tx1"/>
                </a:solidFill>
              </a:rPr>
              <a:t>If </a:t>
            </a:r>
            <a:r>
              <a:rPr lang="en-US" dirty="0" err="1">
                <a:solidFill>
                  <a:schemeClr val="tx1"/>
                </a:solidFill>
              </a:rPr>
              <a:t>PCards</a:t>
            </a:r>
            <a:r>
              <a:rPr lang="en-US" dirty="0">
                <a:solidFill>
                  <a:schemeClr val="tx1"/>
                </a:solidFill>
              </a:rPr>
              <a:t> are used to purchase from Amazon or through PayPal, you are required to set up a separate account specifically for University business ONLY</a:t>
            </a:r>
          </a:p>
          <a:p>
            <a:pPr lvl="1">
              <a:buFont typeface="Wingdings" panose="05000000000000000000" pitchFamily="2" charset="2"/>
              <a:buChar char="Ø"/>
            </a:pPr>
            <a:r>
              <a:rPr lang="en-US" sz="1800" dirty="0">
                <a:solidFill>
                  <a:schemeClr val="tx1"/>
                </a:solidFill>
              </a:rPr>
              <a:t>This account will need to be tied to your University email and only used for official business only. </a:t>
            </a:r>
          </a:p>
          <a:p>
            <a:pPr lvl="1">
              <a:buFont typeface="Wingdings" panose="05000000000000000000" pitchFamily="2" charset="2"/>
              <a:buChar char="Ø"/>
            </a:pPr>
            <a:r>
              <a:rPr lang="en-US" sz="1800" dirty="0">
                <a:solidFill>
                  <a:schemeClr val="tx1"/>
                </a:solidFill>
              </a:rPr>
              <a:t>Business is Business – Personal is Personal</a:t>
            </a:r>
          </a:p>
          <a:p>
            <a:pPr>
              <a:buFont typeface="Wingdings" panose="05000000000000000000" pitchFamily="2" charset="2"/>
              <a:buChar char="Ø"/>
            </a:pPr>
            <a:r>
              <a:rPr lang="en-US" dirty="0">
                <a:solidFill>
                  <a:schemeClr val="tx1"/>
                </a:solidFill>
              </a:rPr>
              <a:t>UADA participates in the state-level Amazon Business Prime Membership; individual memberships are free. </a:t>
            </a:r>
          </a:p>
          <a:p>
            <a:pPr lvl="1">
              <a:buFont typeface="Wingdings" panose="05000000000000000000" pitchFamily="2" charset="2"/>
              <a:buChar char="Ø"/>
            </a:pPr>
            <a:r>
              <a:rPr lang="en-US" dirty="0">
                <a:solidFill>
                  <a:schemeClr val="tx1"/>
                </a:solidFill>
              </a:rPr>
              <a:t>Contact: purchasing@uada.edu</a:t>
            </a:r>
            <a:endParaRPr lang="en-US" sz="1700" dirty="0">
              <a:solidFill>
                <a:schemeClr val="tx1"/>
              </a:solidFill>
            </a:endParaRPr>
          </a:p>
        </p:txBody>
      </p:sp>
      <p:pic>
        <p:nvPicPr>
          <p:cNvPr id="4" name="Picture 3">
            <a:extLst>
              <a:ext uri="{FF2B5EF4-FFF2-40B4-BE49-F238E27FC236}">
                <a16:creationId xmlns:a16="http://schemas.microsoft.com/office/drawing/2014/main" id="{C644D3AF-E974-491C-AE45-A2C61601DCD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209280" y="6128862"/>
            <a:ext cx="733800" cy="428050"/>
          </a:xfrm>
          <a:prstGeom prst="rect">
            <a:avLst/>
          </a:prstGeom>
        </p:spPr>
      </p:pic>
      <p:pic>
        <p:nvPicPr>
          <p:cNvPr id="8" name="Content Placeholder 7" descr="Box">
            <a:extLst>
              <a:ext uri="{FF2B5EF4-FFF2-40B4-BE49-F238E27FC236}">
                <a16:creationId xmlns:a16="http://schemas.microsoft.com/office/drawing/2014/main" id="{76E02B6D-B649-470E-9B4A-4A6414DA1992}"/>
              </a:ext>
            </a:extLst>
          </p:cNvPr>
          <p:cNvPicPr>
            <a:picLocks noGrp="1" noChangeAspect="1"/>
          </p:cNvPicPr>
          <p:nvPr>
            <p:ph sz="half" idx="2"/>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176978" y="1965960"/>
            <a:ext cx="3596994" cy="3596994"/>
          </a:xfrm>
        </p:spPr>
      </p:pic>
    </p:spTree>
    <p:extLst>
      <p:ext uri="{BB962C8B-B14F-4D97-AF65-F5344CB8AC3E}">
        <p14:creationId xmlns:p14="http://schemas.microsoft.com/office/powerpoint/2010/main" val="2324481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E020A6-D68B-47AB-AD0D-9D4B4E8E00E7}"/>
              </a:ext>
            </a:extLst>
          </p:cNvPr>
          <p:cNvSpPr>
            <a:spLocks noGrp="1"/>
          </p:cNvSpPr>
          <p:nvPr>
            <p:ph type="title"/>
          </p:nvPr>
        </p:nvSpPr>
        <p:spPr/>
        <p:txBody>
          <a:bodyPr/>
          <a:lstStyle/>
          <a:p>
            <a:r>
              <a:rPr lang="en-US" dirty="0"/>
              <a:t>Gift Cards &amp; Prizes with a PCard</a:t>
            </a:r>
          </a:p>
        </p:txBody>
      </p:sp>
      <p:sp>
        <p:nvSpPr>
          <p:cNvPr id="3" name="Content Placeholder 2">
            <a:extLst>
              <a:ext uri="{FF2B5EF4-FFF2-40B4-BE49-F238E27FC236}">
                <a16:creationId xmlns:a16="http://schemas.microsoft.com/office/drawing/2014/main" id="{00E43839-4D98-451F-8E07-3903FCC00475}"/>
              </a:ext>
            </a:extLst>
          </p:cNvPr>
          <p:cNvSpPr>
            <a:spLocks noGrp="1"/>
          </p:cNvSpPr>
          <p:nvPr>
            <p:ph sz="half" idx="1"/>
          </p:nvPr>
        </p:nvSpPr>
        <p:spPr>
          <a:xfrm>
            <a:off x="1143000" y="1960647"/>
            <a:ext cx="5182299" cy="4385346"/>
          </a:xfrm>
        </p:spPr>
        <p:txBody>
          <a:bodyPr>
            <a:normAutofit fontScale="92500" lnSpcReduction="10000"/>
          </a:bodyPr>
          <a:lstStyle/>
          <a:p>
            <a:pPr>
              <a:buFont typeface="Wingdings" panose="05000000000000000000" pitchFamily="2" charset="2"/>
              <a:buChar char="Ø"/>
            </a:pPr>
            <a:r>
              <a:rPr lang="en-US" dirty="0">
                <a:solidFill>
                  <a:schemeClr val="tx1"/>
                </a:solidFill>
              </a:rPr>
              <a:t>If your department needs to purchase Gift Cards or a Prize with a PCard the </a:t>
            </a:r>
            <a:r>
              <a:rPr lang="en-US" dirty="0">
                <a:solidFill>
                  <a:srgbClr val="92D050"/>
                </a:solidFill>
                <a:hlinkClick r:id="rId3"/>
              </a:rPr>
              <a:t>Gift Card Purchases using PCard</a:t>
            </a:r>
            <a:r>
              <a:rPr lang="en-US" dirty="0">
                <a:solidFill>
                  <a:schemeClr val="tx1"/>
                </a:solidFill>
                <a:hlinkClick r:id="rId3"/>
              </a:rPr>
              <a:t> </a:t>
            </a:r>
            <a:r>
              <a:rPr lang="en-US" dirty="0">
                <a:solidFill>
                  <a:schemeClr val="tx1"/>
                </a:solidFill>
              </a:rPr>
              <a:t>webpage needs to be read in its entirety.  </a:t>
            </a:r>
          </a:p>
          <a:p>
            <a:pPr>
              <a:buFont typeface="Wingdings" panose="05000000000000000000" pitchFamily="2" charset="2"/>
              <a:buChar char="Ø"/>
            </a:pPr>
            <a:r>
              <a:rPr lang="en-US" dirty="0">
                <a:solidFill>
                  <a:schemeClr val="tx1"/>
                </a:solidFill>
              </a:rPr>
              <a:t>You MUST receive </a:t>
            </a:r>
            <a:r>
              <a:rPr lang="en-US" u="sng" dirty="0">
                <a:solidFill>
                  <a:schemeClr val="tx1"/>
                </a:solidFill>
              </a:rPr>
              <a:t>pre-approval</a:t>
            </a:r>
            <a:r>
              <a:rPr lang="en-US" dirty="0">
                <a:solidFill>
                  <a:schemeClr val="tx1"/>
                </a:solidFill>
              </a:rPr>
              <a:t> from the Procurement Office to make these purchases. </a:t>
            </a:r>
          </a:p>
          <a:p>
            <a:pPr lvl="1">
              <a:buFont typeface="Wingdings" panose="05000000000000000000" pitchFamily="2" charset="2"/>
              <a:buChar char="Ø"/>
            </a:pPr>
            <a:r>
              <a:rPr lang="en-US" dirty="0">
                <a:solidFill>
                  <a:schemeClr val="tx1"/>
                </a:solidFill>
              </a:rPr>
              <a:t>If you do not get pre-approval your card will be </a:t>
            </a:r>
            <a:r>
              <a:rPr lang="en-US" b="1" dirty="0">
                <a:solidFill>
                  <a:schemeClr val="tx1"/>
                </a:solidFill>
              </a:rPr>
              <a:t>immediately suspended</a:t>
            </a:r>
            <a:r>
              <a:rPr lang="en-US" dirty="0">
                <a:solidFill>
                  <a:schemeClr val="tx1"/>
                </a:solidFill>
              </a:rPr>
              <a:t>.</a:t>
            </a:r>
          </a:p>
          <a:p>
            <a:pPr>
              <a:buFont typeface="Wingdings" panose="05000000000000000000" pitchFamily="2" charset="2"/>
              <a:buChar char="Ø"/>
            </a:pPr>
            <a:r>
              <a:rPr lang="en-US" dirty="0">
                <a:solidFill>
                  <a:schemeClr val="tx1"/>
                </a:solidFill>
              </a:rPr>
              <a:t>Gift Cards can only be purchased from Walmart, SAMs Club, or Amazon, when using </a:t>
            </a:r>
            <a:r>
              <a:rPr lang="en-US" dirty="0" err="1">
                <a:solidFill>
                  <a:schemeClr val="tx1"/>
                </a:solidFill>
              </a:rPr>
              <a:t>P-card</a:t>
            </a:r>
            <a:r>
              <a:rPr lang="en-US" dirty="0">
                <a:solidFill>
                  <a:schemeClr val="tx1"/>
                </a:solidFill>
              </a:rPr>
              <a:t>.</a:t>
            </a:r>
          </a:p>
          <a:p>
            <a:pPr>
              <a:buFont typeface="Wingdings" panose="05000000000000000000" pitchFamily="2" charset="2"/>
              <a:buChar char="Ø"/>
            </a:pPr>
            <a:r>
              <a:rPr lang="en-US" dirty="0">
                <a:solidFill>
                  <a:schemeClr val="tx1"/>
                </a:solidFill>
              </a:rPr>
              <a:t>The signed approval form and a disbursement log needs to be turned in with the receipt. </a:t>
            </a:r>
          </a:p>
        </p:txBody>
      </p:sp>
      <p:pic>
        <p:nvPicPr>
          <p:cNvPr id="7" name="Content Placeholder 6">
            <a:extLst>
              <a:ext uri="{FF2B5EF4-FFF2-40B4-BE49-F238E27FC236}">
                <a16:creationId xmlns:a16="http://schemas.microsoft.com/office/drawing/2014/main" id="{0F02D376-DD8C-4C42-BA71-C1DF87DD301B}"/>
              </a:ext>
            </a:extLst>
          </p:cNvPr>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7137261" y="1546178"/>
            <a:ext cx="3683432" cy="4794501"/>
          </a:xfrm>
          <a:prstGeom prst="rect">
            <a:avLst/>
          </a:prstGeom>
          <a:ln w="19050" cap="sq">
            <a:solidFill>
              <a:srgbClr val="000000"/>
            </a:solidFill>
            <a:miter lim="800000"/>
          </a:ln>
          <a:effectLst>
            <a:outerShdw blurRad="57150" dist="50800" dir="2700000" algn="tl" rotWithShape="0">
              <a:srgbClr val="000000">
                <a:alpha val="40000"/>
              </a:srgbClr>
            </a:outerShdw>
          </a:effectLst>
        </p:spPr>
      </p:pic>
      <p:pic>
        <p:nvPicPr>
          <p:cNvPr id="5" name="Picture 4">
            <a:extLst>
              <a:ext uri="{FF2B5EF4-FFF2-40B4-BE49-F238E27FC236}">
                <a16:creationId xmlns:a16="http://schemas.microsoft.com/office/drawing/2014/main" id="{BC982BE4-88E9-4412-BCDB-9823A21C5119}"/>
              </a:ext>
            </a:extLst>
          </p:cNvPr>
          <p:cNvPicPr>
            <a:picLocks noChangeAspect="1"/>
          </p:cNvPicPr>
          <p:nvPr/>
        </p:nvPicPr>
        <p:blipFill>
          <a:blip r:embed="rId5">
            <a:extLst>
              <a:ext uri="{28A0092B-C50C-407E-A947-70E740481C1C}">
                <a14:useLocalDpi xmlns:a14="http://schemas.microsoft.com/office/drawing/2010/main" val="0"/>
              </a:ext>
            </a:extLst>
          </a:blip>
          <a:srcRect/>
          <a:stretch/>
        </p:blipFill>
        <p:spPr>
          <a:xfrm>
            <a:off x="11216609" y="6128944"/>
            <a:ext cx="731583" cy="426756"/>
          </a:xfrm>
          <a:prstGeom prst="rect">
            <a:avLst/>
          </a:prstGeom>
        </p:spPr>
      </p:pic>
    </p:spTree>
    <p:extLst>
      <p:ext uri="{BB962C8B-B14F-4D97-AF65-F5344CB8AC3E}">
        <p14:creationId xmlns:p14="http://schemas.microsoft.com/office/powerpoint/2010/main" val="10025842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3AA035-D810-4DC2-8AD8-EED9779F60B5}"/>
              </a:ext>
            </a:extLst>
          </p:cNvPr>
          <p:cNvSpPr>
            <a:spLocks noGrp="1"/>
          </p:cNvSpPr>
          <p:nvPr>
            <p:ph type="title"/>
          </p:nvPr>
        </p:nvSpPr>
        <p:spPr/>
        <p:txBody>
          <a:bodyPr/>
          <a:lstStyle/>
          <a:p>
            <a:r>
              <a:rPr lang="en-US" dirty="0"/>
              <a:t>More about the PCard</a:t>
            </a:r>
          </a:p>
        </p:txBody>
      </p:sp>
      <p:sp>
        <p:nvSpPr>
          <p:cNvPr id="3" name="Content Placeholder 2">
            <a:extLst>
              <a:ext uri="{FF2B5EF4-FFF2-40B4-BE49-F238E27FC236}">
                <a16:creationId xmlns:a16="http://schemas.microsoft.com/office/drawing/2014/main" id="{DC25E195-E7C8-428D-895D-CC5EAB8D5F16}"/>
              </a:ext>
            </a:extLst>
          </p:cNvPr>
          <p:cNvSpPr>
            <a:spLocks noGrp="1"/>
          </p:cNvSpPr>
          <p:nvPr>
            <p:ph idx="1"/>
          </p:nvPr>
        </p:nvSpPr>
        <p:spPr>
          <a:xfrm>
            <a:off x="1143000" y="1965960"/>
            <a:ext cx="9872871" cy="4038600"/>
          </a:xfrm>
        </p:spPr>
        <p:txBody>
          <a:bodyPr>
            <a:normAutofit/>
          </a:bodyPr>
          <a:lstStyle/>
          <a:p>
            <a:pPr>
              <a:buFont typeface="Wingdings" panose="05000000000000000000" pitchFamily="2" charset="2"/>
              <a:buChar char="Ø"/>
            </a:pPr>
            <a:r>
              <a:rPr lang="en-US" dirty="0">
                <a:solidFill>
                  <a:schemeClr val="tx1"/>
                </a:solidFill>
              </a:rPr>
              <a:t>Call the Bank </a:t>
            </a:r>
            <a:r>
              <a:rPr lang="en-US" b="1" dirty="0">
                <a:solidFill>
                  <a:schemeClr val="tx1"/>
                </a:solidFill>
              </a:rPr>
              <a:t>BEFORE</a:t>
            </a:r>
            <a:r>
              <a:rPr lang="en-US" dirty="0">
                <a:solidFill>
                  <a:schemeClr val="tx1"/>
                </a:solidFill>
              </a:rPr>
              <a:t> calling the PCard Office. </a:t>
            </a:r>
          </a:p>
          <a:p>
            <a:r>
              <a:rPr lang="en-US" sz="1900" dirty="0">
                <a:solidFill>
                  <a:schemeClr val="tx1"/>
                </a:solidFill>
              </a:rPr>
              <a:t>If your PCard is ever lost or stolen, call Bank of America Customer Service at:  </a:t>
            </a:r>
            <a:r>
              <a:rPr lang="en-US" sz="1900" b="1" dirty="0"/>
              <a:t>1-866-500-8262</a:t>
            </a:r>
            <a:endParaRPr lang="en-US" sz="1900" dirty="0"/>
          </a:p>
          <a:p>
            <a:r>
              <a:rPr lang="en-US" sz="1900" dirty="0">
                <a:solidFill>
                  <a:schemeClr val="tx1"/>
                </a:solidFill>
              </a:rPr>
              <a:t>If you suspect fraud on your PCard, call Bank of America Fraud Department at: </a:t>
            </a:r>
            <a:r>
              <a:rPr lang="en-US" sz="1900" b="1" dirty="0"/>
              <a:t>1-866-500-8262</a:t>
            </a:r>
            <a:br>
              <a:rPr lang="en-US" sz="1900" b="1" dirty="0"/>
            </a:br>
            <a:endParaRPr lang="en-US" sz="1900" dirty="0"/>
          </a:p>
          <a:p>
            <a:pPr>
              <a:buFont typeface="Wingdings" panose="05000000000000000000" pitchFamily="2" charset="2"/>
              <a:buChar char="Ø"/>
            </a:pPr>
            <a:r>
              <a:rPr lang="en-US" dirty="0">
                <a:solidFill>
                  <a:schemeClr val="tx1"/>
                </a:solidFill>
              </a:rPr>
              <a:t>If you receive </a:t>
            </a:r>
            <a:r>
              <a:rPr lang="en-US" b="1" u="sng" dirty="0">
                <a:solidFill>
                  <a:schemeClr val="tx1"/>
                </a:solidFill>
              </a:rPr>
              <a:t>ANY</a:t>
            </a:r>
            <a:r>
              <a:rPr lang="en-US" dirty="0">
                <a:solidFill>
                  <a:schemeClr val="tx1"/>
                </a:solidFill>
              </a:rPr>
              <a:t> promotional gift card, coupons, rebates, or items while making online OR in store purchases, remember that these items belong to the University of Arkansas and are NOT yours to take home.</a:t>
            </a:r>
          </a:p>
          <a:p>
            <a:pPr lvl="1">
              <a:buFont typeface="Wingdings" panose="05000000000000000000" pitchFamily="2" charset="2"/>
              <a:buChar char="Ø"/>
            </a:pPr>
            <a:r>
              <a:rPr lang="en-US" dirty="0">
                <a:solidFill>
                  <a:schemeClr val="tx1"/>
                </a:solidFill>
              </a:rPr>
              <a:t>You may accept these items as long as you turn them in to your department for further University business use.</a:t>
            </a:r>
          </a:p>
          <a:p>
            <a:pPr>
              <a:buFont typeface="Wingdings" panose="05000000000000000000" pitchFamily="2" charset="2"/>
              <a:buChar char="Ø"/>
            </a:pPr>
            <a:r>
              <a:rPr lang="en-US" dirty="0">
                <a:solidFill>
                  <a:schemeClr val="tx1"/>
                </a:solidFill>
              </a:rPr>
              <a:t>Do </a:t>
            </a:r>
            <a:r>
              <a:rPr lang="en-US" b="1" dirty="0">
                <a:solidFill>
                  <a:schemeClr val="tx1"/>
                </a:solidFill>
              </a:rPr>
              <a:t>NOT</a:t>
            </a:r>
            <a:r>
              <a:rPr lang="en-US" dirty="0">
                <a:solidFill>
                  <a:schemeClr val="tx1"/>
                </a:solidFill>
              </a:rPr>
              <a:t> receive cash back on any purchase, return, or exchange of items purchased on the PCard</a:t>
            </a:r>
          </a:p>
          <a:p>
            <a:pPr marL="274320" lvl="1" indent="0">
              <a:buNone/>
            </a:pPr>
            <a:endParaRPr lang="en-US" b="1" dirty="0">
              <a:solidFill>
                <a:schemeClr val="tx1"/>
              </a:solidFill>
            </a:endParaRPr>
          </a:p>
        </p:txBody>
      </p:sp>
      <p:pic>
        <p:nvPicPr>
          <p:cNvPr id="4" name="Picture 3">
            <a:extLst>
              <a:ext uri="{FF2B5EF4-FFF2-40B4-BE49-F238E27FC236}">
                <a16:creationId xmlns:a16="http://schemas.microsoft.com/office/drawing/2014/main" id="{91FB3DB5-5A74-469C-A783-ED363CF78E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11209280" y="6128862"/>
            <a:ext cx="733800" cy="428050"/>
          </a:xfrm>
          <a:prstGeom prst="rect">
            <a:avLst/>
          </a:prstGeom>
        </p:spPr>
      </p:pic>
    </p:spTree>
    <p:extLst>
      <p:ext uri="{BB962C8B-B14F-4D97-AF65-F5344CB8AC3E}">
        <p14:creationId xmlns:p14="http://schemas.microsoft.com/office/powerpoint/2010/main" val="3450615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sis">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Basis</Template>
  <TotalTime>21225</TotalTime>
  <Words>3534</Words>
  <Application>Microsoft Office PowerPoint</Application>
  <PresentationFormat>Widescreen</PresentationFormat>
  <Paragraphs>207</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Corbel</vt:lpstr>
      <vt:lpstr>Lato</vt:lpstr>
      <vt:lpstr>Wingdings</vt:lpstr>
      <vt:lpstr>Basis</vt:lpstr>
      <vt:lpstr>P-card Cardholder Training</vt:lpstr>
      <vt:lpstr>Procurement Card (P-Card) Program</vt:lpstr>
      <vt:lpstr>Billing Cycles</vt:lpstr>
      <vt:lpstr>Spending Limits</vt:lpstr>
      <vt:lpstr>Items NEVER allowed to be purchased with the P-Card</vt:lpstr>
      <vt:lpstr>Online Purchasing</vt:lpstr>
      <vt:lpstr>Online Purchases: Amazon and PayPal</vt:lpstr>
      <vt:lpstr>Gift Cards &amp; Prizes with a PCard</vt:lpstr>
      <vt:lpstr>More about the PCard</vt:lpstr>
      <vt:lpstr>What if your PCard is declined?</vt:lpstr>
      <vt:lpstr>Responsibilities of Owning a PCard</vt:lpstr>
      <vt:lpstr>Verify Procurement Card Transactions</vt:lpstr>
      <vt:lpstr>Transaction and Verification Apps</vt:lpstr>
      <vt:lpstr>Verification Due Dates</vt:lpstr>
      <vt:lpstr>PCard Audit Process</vt:lpstr>
      <vt:lpstr>Misuse of Your PCard</vt:lpstr>
      <vt:lpstr>PCard Website</vt:lpstr>
      <vt:lpstr>Congratulations you are ready to use your PCard!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Pcard Training</dc:title>
  <dc:creator>Brette Hughes</dc:creator>
  <cp:lastModifiedBy>Mark Kiefer</cp:lastModifiedBy>
  <cp:revision>96</cp:revision>
  <cp:lastPrinted>2018-12-03T19:55:10Z</cp:lastPrinted>
  <dcterms:created xsi:type="dcterms:W3CDTF">2018-05-10T19:30:28Z</dcterms:created>
  <dcterms:modified xsi:type="dcterms:W3CDTF">2022-05-03T15:33:30Z</dcterms:modified>
</cp:coreProperties>
</file>